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-64" strike="noStrike" sz="3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3429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-64" strike="noStrike" sz="3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685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-64" strike="noStrike" sz="3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10287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-64" strike="noStrike" sz="3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1371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-64" strike="noStrike" sz="3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17145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-64" strike="noStrike" sz="3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20574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-64" strike="noStrike" sz="3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24003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-64" strike="noStrike" sz="3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2743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-64" strike="noStrike" sz="3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797BAA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A9ABD6"/>
          </a:solidFill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797BAA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$\mathbb{Z}_p^*$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\begin{eqnarray*}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2+3 &amp; = &amp; 5 \pmod{7}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2+4 &amp; = &amp; 6 \pmod{7}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2+5 &amp; = &amp; 0 \pmod{7}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2*3 &amp; = &amp; 6 \pmod{7}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2*4 &amp; = &amp; 1 \pmod{7}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6*6 &amp; = &amp; 1 \pmod{7}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\end{eqnarray*}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Attacker can generate new ciphertexts, but when decrypted, the internal random number won’t match up.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8625">
              <a:defRPr sz="11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E(M) \oplus E(0) = E(M)^*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Shape 3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Mention that there are many other ways of doing this.  Could do a whole lecture on different sorts of reencryption mixes.  This one just happens to be very easy to explain.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\begin{eqnarray*}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\definecolor{dgreen}{rgb}{0,0.5,0}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\textcolor{red}{h_a} = H(\textcolor{red}{a})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\textcolor{blue}{h_b} = H(\textcolor{blue}{b})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\end{eqnarray*}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General approach of hashing the initial messages: “Fiat-Shamir heuristic”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2" name="Shape 4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Applications of C-P proofs coming up in a minute.  First, we need to explain how C-P works.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9" name="Shape 4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1) We’re never going to know a value for w.</a:t>
            </a: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2) Instead, prover picks c and R arbitrarily, solves for A and B, never needs to know w, never computes R=w+xc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7" name="Shape 4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\left&lt;\textcolor{red}{g^r}, \textcolor{blue}{g^{ar}g^v}\right&gt;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(g,\textcolor{red}{g^r}), \left(g^a, \frac{\textcolor{blue}{g^{ar}g^v}}{g^v}\right)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4" name="Shape 4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Three proofs needed.</a:t>
            </a: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1) prove you have a zero</a:t>
            </a: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2) prove you have a one</a:t>
            </a: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3) prove you have one or the other</a:t>
            </a: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If zero: do the proof for zero, fake the proof for one.  (Pick the challenge you want for the “one” proof, fully generate the transcript.)</a:t>
            </a: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Challenge: prover decides how to split one challenge across the two proofs, XOR or add together the results. </a:t>
            </a: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Chaum-Pedersen for the 1 proof or zero proof.</a:t>
            </a: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(same generator everywhere, no ‘f’)</a:t>
            </a:r>
          </a:p>
          <a:p>
            <a:pPr defTabSz="584200">
              <a:defRPr spc="-28" sz="1400">
                <a:latin typeface="+mj-lt"/>
                <a:ea typeface="+mj-ea"/>
                <a:cs typeface="+mj-cs"/>
                <a:sym typeface="Helvetica Neue"/>
              </a:defRPr>
            </a:pPr>
            <a:r>
              <a:t>Combination: Cramer-Damgard-Shoenmaker ‘96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4" name="Shape 5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So, to review: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It’s really important that the machine, at the time of commitment, </a:t>
            </a:r>
            <a:r>
              <a:rPr b="1"/>
              <a:t>not be able to tell</a:t>
            </a:r>
            <a:r>
              <a:t> whether the voter will challenge 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STRESS that the machine can’t tell that this is a test scenario.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8625">
              <a:defRPr sz="11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$g^1, g^2, \ldots, g^{p-1}$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Shape 5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>
                <a:solidFill>
                  <a:srgbClr val="FFFFFF"/>
                </a:solidFill>
              </a:defRPr>
            </a:pPr>
            <a:r>
              <a:rPr b="1"/>
              <a:t>SLOW DOWN</a:t>
            </a:r>
            <a:endParaRPr b="1"/>
          </a:p>
          <a:p>
            <a:pPr defTabSz="584200"/>
          </a:p>
          <a:p>
            <a:pPr defTabSz="584200"/>
            <a:r>
              <a:t>Explain the step-by-step.</a:t>
            </a:r>
          </a:p>
          <a:p>
            <a:pPr defTabSz="584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3" name="Shape 5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Parallel testing: bring in video cameras, observers, anything you want, safe to interact with the voting machine, just not allowed to put anything in the ballot box.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4" name="Shape 6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Barcode helps avoid subsequent data-entry error. Printed text helps poll worker double-check.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9" name="Shape 7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Hash in URL, can be processed locally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$q = 5^{8437591243259543}$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$\log_5 q$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\begin{eqnarray*}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\mathrm{Alice}&amp;:&amp; \mathit{random}\ \textcolor{red}{a} \in \mathbb{Z}_p^*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\mathrm{Bob}&amp;:&amp; \mathit{random}\ \textcolor{blue}{b} \in \mathbb{Z}_p^*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\mathrm{Public}&amp;:&amp; \mathit{generator}\ g \in \mathbb{Z}_p^*\\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A \rightarrow B&amp;:&amp; \textcolor{red}{g^a}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B \rightarrow A&amp;:&amp; \textcolor{blue}{g^b}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\mathrm{Alice}&amp;:&amp; \mathrm{computes}\ (\textcolor{blue}{g^b})^a = g^{ab}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\mathrm{Bob}&amp;:&amp; \mathrm{computes}\ (\textcolor{red}{g^a})^b = g^{ab}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\mathrm{Eve}&amp;:&amp; \mathrm{knows}\ \textcolor{red}{g^a}, \textcolor{blue}{g^b}, \mathrm{cannot\ compute}\ g^{ab}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\end{eqnarray*}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\definecolor{dgreen}{rgb}{0,0.5,0}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\begin{eqnarray*}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E(\textcolor{dgreen}{g^a},r,M) &amp;=&amp; \left&lt;g^r, (\textcolor{dgreen}{g^a})^rM\right&gt;\\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D(g^r, g^{ar}M, \textcolor{red}{a}) &amp;=&amp; \frac{g^{ar}M}{(g^r)^{\textcolor{red}{a}}}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&amp;=&amp; M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\end{eqnarray*}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\definecolor{dgreen}{rgb}{0,0.5,0}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\begin{eqnarray*}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k &amp;=&amp; \textrm{random} \in [1,q)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r &amp;=&amp; (g^k\ \textrm{mod}\ p)\ \textrm{mod}\ q\\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s &amp;=&amp; k^{-1}\left(H(M) + \textcolor{red}{x}r\right)\ \textrm{mod}\ q\\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\textit{Sign}(\textcolor{red}{x},k,M) &amp;=&amp; \left&lt;r, s\right&gt;\\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\textit{Verify}(\textcolor{dgreen}{y},r,s,M):&amp;&amp;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w &amp;=&amp; s^{-1}\ \textrm{mod}\ q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% &amp;=&amp;k\left(H(M)+\textcolor{red}{x}r\right)^{-1}\ \textrm{mod}\ q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u_1 &amp;=&amp; H(M) \cdot w\ \textrm{mod}\ q\\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u_2 &amp;=&amp; r \cdot w\ \textrm{mod}\ q 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v &amp;=&amp; \left(\left(g^{u_1}\textcolor{dgreen}{y}^{u_2}\right)\ \textrm{mod}\ p\right)\ \textrm{mod}\ q\\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\textrm{valid if}\ v &amp;=&amp; r</a:t>
            </a:r>
          </a:p>
          <a:p>
            <a:pPr defTabSz="428625">
              <a:defRPr sz="1100">
                <a:latin typeface="Monaco"/>
                <a:ea typeface="Monaco"/>
                <a:cs typeface="Monaco"/>
                <a:sym typeface="Monaco"/>
              </a:defRPr>
            </a:pPr>
            <a:r>
              <a:t>\end{eqnarray*}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\begin{eqnarray*}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E(\textcolor{blue}{M_1}) \oplus E(\textcolor{red}{M_2}) &amp;=&amp; &lt;g^{\textcolor{blue}{r_1}}, (g^a)^{\textcolor{blue}{r_1}} \textcolor{blue}{M_1}&gt; \oplus &lt;g^{\textcolor{red}{r_2}}, (g^a)^{\textcolor{red}{r_2}} \textcolor{red}{M_2}&gt;\\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&amp; = &amp; &lt;g^{\textcolor{blue}{r_1}}g^{\textcolor{red}{r_2}}, (g^a)^{\textcolor{blue}{r_1}} \textcolor{blue}{M_1}(g^a)^{\textcolor{red}{r_2}} \textcolor{red}{M_2}&gt; \\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&amp; = &amp; g^{\textcolor{blue}{r_1}+\textcolor{red}{r_2}}, {g}^{a(\textcolor{blue}{r_1}+\textcolor{red}{r_2})} \textcolor{blue}{M_1}\textcolor{red}{M_2}\\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&amp; = &amp; E(\textcolor{blue}{M_1}\textcolor{red}{M_2})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\end{eqnarray*}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With ‘v’ instead of ‘c’: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\begin{eqnarray*}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E(\textcolor{blue}{v_1}) \oplus E(\textcolor{red}{v_2}) &amp;=&amp; &lt;g^{\textcolor{blue}{r_1}}, (g^a)^{\textcolor{blue}{r_1}} g^{\textcolor{blue}{v_1}}&gt; \oplus &lt;g^{\textcolor{red}{r_2}}, (g^a)^{\textcolor{red}{r_2}} g^{\textcolor{red}{v_2}}&gt;\\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&amp; = &amp; &lt;g^{\textcolor{blue}{r_1}+\textcolor{red}{r_2}}, {g}^{a(\textcolor{blue}{r_1}+\textcolor{red}{r_2})} g^{\textcolor{blue}{v_1}+\textcolor{red}{v_2}}&gt;\\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&amp; = &amp; E(\textcolor{blue}{v_1}+\textcolor{red}{v_2})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\end{eqnarray*}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With g only: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\begin{eqnarray*}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E(\textcolor{blue}{c_1}) \oplus E(\textcolor{red}{c_2}) &amp;=&amp; &lt;g^{\textcolor{blue}{r_1}}, (g^a)^{\textcolor{blue}{r_1}} g^{\textcolor{blue}{c_1}}&gt; \oplus &lt;g^{\textcolor{red}{r_2}}, (g^a)^{\textcolor{red}{r_2}} g^{\textcolor{red}{c_2}}&gt;\\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&amp; = &amp; &lt;g^{\textcolor{blue}{r_1}+\textcolor{red}{r_2}}, {g}^{a(\textcolor{blue}{r_1}+\textcolor{red}{r_2})} g^{\textcolor{blue}{c_1}+\textcolor{red}{c_2}}&gt;\\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&amp; = &amp; E(\textcolor{blue}{c_1}+\textcolor{red}{c_2})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\end{eqnarray*}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With f and g: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\begin{eqnarray*}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E(\textcolor{blue}{c_1}) \oplus E(\textcolor{red}{c_2}) &amp;=&amp; &lt;g^{\textcolor{blue}{r_1}}, (g^a)^{\textcolor{blue}{r_1}} f^{\textcolor{blue}{c_1}}&gt; \oplus &lt;g^{\textcolor{red}{r_2}}, (g^a)^{\textcolor{red}{r_2}} f^{\textcolor{red}{c_2}}&gt;\\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&amp; = &amp; g^{\textcolor{blue}{r_1}+\textcolor{red}{r_2}}, {g}^{a(\textcolor{blue}{r_1}+\textcolor{red}{r_2})} f^{\textcolor{blue}{c_1}+\textcolor{red}{c_2}}\\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&amp; = &amp; E(\textcolor{blue}{c_1}+\textcolor{red}{c_2})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\end{eqnarray*}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Old: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If I know $M_1$ and $M_2$ and 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$E(\textcolor{blue}{M_1}) \oplus E(\textcolor{red}{M_2}) = E(\textcolor{blue}{M_1}\textcolor{red}{M_2})$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\newline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then I can find other messages where I know their encryption!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New: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$M_1$ \hspace{1.5em} $M_2$ \hspace{1.5em} 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defTabSz="428625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$E(\textcolor{blue}{M_1}) \oplus E(\textcolor{red}{M_2}) = E(\textcolor{blue}{M_1}\textcolor{red}{M_2})$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Word (Gray)">
    <p:bg>
      <p:bgPr>
        <a:solidFill>
          <a:srgbClr val="5F5F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222625" y="1744265"/>
            <a:ext cx="9810750" cy="5655470"/>
          </a:xfrm>
          <a:prstGeom prst="rect">
            <a:avLst/>
          </a:prstGeom>
        </p:spPr>
        <p:txBody>
          <a:bodyPr anchor="ctr"/>
          <a:lstStyle>
            <a:lvl1pPr algn="ctr" defTabSz="547687">
              <a:defRPr spc="-650" sz="1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7955092" y="8706777"/>
            <a:ext cx="333910" cy="318161"/>
          </a:xfrm>
          <a:prstGeom prst="rect">
            <a:avLst/>
          </a:prstGeom>
        </p:spPr>
        <p:txBody>
          <a:bodyPr lIns="47625" tIns="47625" rIns="47625" bIns="47625"/>
          <a:lstStyle>
            <a:lvl1pPr defTabSz="547687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lush Outlin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  <a:lvl2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>
                <a:latin typeface="+mj-lt"/>
                <a:ea typeface="+mj-ea"/>
                <a:cs typeface="+mj-cs"/>
                <a:sym typeface="Helvetica Neue"/>
              </a:defRPr>
            </a:lvl3pPr>
            <a:lvl4pPr>
              <a:defRPr>
                <a:latin typeface="+mj-lt"/>
                <a:ea typeface="+mj-ea"/>
                <a:cs typeface="+mj-cs"/>
                <a:sym typeface="Helvetica Neue"/>
              </a:defRPr>
            </a:lvl4pPr>
            <a:lvl5pPr>
              <a:defRPr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 txBox="1"/>
          <p:nvPr>
            <p:ph type="title"/>
          </p:nvPr>
        </p:nvSpPr>
        <p:spPr>
          <a:xfrm>
            <a:off x="-13001" y="257"/>
            <a:ext cx="16351499" cy="1660865"/>
          </a:xfrm>
          <a:prstGeom prst="rect">
            <a:avLst/>
          </a:prstGeom>
          <a:solidFill>
            <a:srgbClr val="000000"/>
          </a:solidFill>
        </p:spPr>
        <p:txBody>
          <a:bodyPr lIns="33866" tIns="33866" rIns="33866" bIns="33866" anchor="ctr">
            <a:normAutofit fontScale="100000" lnSpcReduction="0"/>
          </a:bodyPr>
          <a:lstStyle>
            <a:lvl1pPr defTabSz="550333">
              <a:lnSpc>
                <a:spcPct val="100000"/>
              </a:lnSpc>
              <a:defRPr spc="0" sz="7400"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idx="1"/>
          </p:nvPr>
        </p:nvSpPr>
        <p:spPr>
          <a:xfrm>
            <a:off x="599855" y="2159000"/>
            <a:ext cx="15521937" cy="6138334"/>
          </a:xfrm>
          <a:prstGeom prst="rect">
            <a:avLst/>
          </a:prstGeom>
        </p:spPr>
        <p:txBody>
          <a:bodyPr lIns="33866" tIns="33866" rIns="33866" bIns="33866">
            <a:normAutofit fontScale="100000" lnSpcReduction="0"/>
          </a:bodyPr>
          <a:lstStyle>
            <a:lvl1pPr defTabSz="550333">
              <a:lnSpc>
                <a:spcPct val="80000"/>
              </a:lnSpc>
              <a:spcBef>
                <a:spcPts val="2400"/>
              </a:spcBef>
              <a:buFontTx/>
              <a:defRPr spc="0" sz="3600"/>
            </a:lvl1pPr>
            <a:lvl2pPr defTabSz="550333">
              <a:lnSpc>
                <a:spcPct val="80000"/>
              </a:lnSpc>
              <a:spcBef>
                <a:spcPts val="1700"/>
              </a:spcBef>
              <a:buFontTx/>
              <a:defRPr spc="0" sz="3600"/>
            </a:lvl2pPr>
            <a:lvl3pPr marL="1153420" indent="-480320" defTabSz="550333">
              <a:lnSpc>
                <a:spcPct val="80000"/>
              </a:lnSpc>
              <a:spcBef>
                <a:spcPts val="1700"/>
              </a:spcBef>
              <a:buSzPct val="75000"/>
              <a:buChar char="•"/>
              <a:defRPr spc="0" sz="36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769207" indent="-461107" defTabSz="550333">
              <a:lnSpc>
                <a:spcPct val="100000"/>
              </a:lnSpc>
              <a:spcBef>
                <a:spcPts val="1700"/>
              </a:spcBef>
              <a:buSzPct val="75000"/>
              <a:buChar char="•"/>
              <a:defRPr i="0" spc="0" sz="3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411412" indent="-468312" defTabSz="550333">
              <a:lnSpc>
                <a:spcPct val="100000"/>
              </a:lnSpc>
              <a:spcBef>
                <a:spcPts val="1700"/>
              </a:spcBef>
              <a:buSzPct val="75000"/>
              <a:buChar char="•"/>
              <a:defRPr b="0" spc="0" sz="260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7970936" y="8720666"/>
            <a:ext cx="305661" cy="309035"/>
          </a:xfrm>
          <a:prstGeom prst="rect">
            <a:avLst/>
          </a:prstGeom>
        </p:spPr>
        <p:txBody>
          <a:bodyPr lIns="33866" tIns="33866" rIns="33866" bIns="33866" anchor="t"/>
          <a:lstStyle>
            <a:lvl1pPr defTabSz="550333"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-13001" y="257"/>
            <a:ext cx="16351499" cy="1660865"/>
          </a:xfrm>
          <a:prstGeom prst="rect">
            <a:avLst/>
          </a:prstGeom>
          <a:solidFill>
            <a:srgbClr val="000000"/>
          </a:solidFill>
        </p:spPr>
        <p:txBody>
          <a:bodyPr lIns="33866" tIns="33866" rIns="33866" bIns="33866" anchor="ctr">
            <a:normAutofit fontScale="100000" lnSpcReduction="0"/>
          </a:bodyPr>
          <a:lstStyle>
            <a:lvl1pPr defTabSz="550333">
              <a:lnSpc>
                <a:spcPct val="100000"/>
              </a:lnSpc>
              <a:defRPr spc="0" sz="7400"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599855" y="2159000"/>
            <a:ext cx="15521937" cy="6138334"/>
          </a:xfrm>
          <a:prstGeom prst="rect">
            <a:avLst/>
          </a:prstGeom>
        </p:spPr>
        <p:txBody>
          <a:bodyPr lIns="33866" tIns="33866" rIns="33866" bIns="33866" anchor="ctr">
            <a:normAutofit fontScale="100000" lnSpcReduction="0"/>
          </a:bodyPr>
          <a:lstStyle>
            <a:lvl1pPr defTabSz="550333">
              <a:lnSpc>
                <a:spcPct val="80000"/>
              </a:lnSpc>
              <a:spcBef>
                <a:spcPts val="2400"/>
              </a:spcBef>
              <a:buFontTx/>
              <a:defRPr spc="0" sz="3600"/>
            </a:lvl1pPr>
            <a:lvl2pPr defTabSz="550333">
              <a:lnSpc>
                <a:spcPct val="80000"/>
              </a:lnSpc>
              <a:spcBef>
                <a:spcPts val="1700"/>
              </a:spcBef>
              <a:buFontTx/>
              <a:defRPr spc="0" sz="3600"/>
            </a:lvl2pPr>
            <a:lvl3pPr marL="1153420" indent="-480320" defTabSz="550333">
              <a:lnSpc>
                <a:spcPct val="80000"/>
              </a:lnSpc>
              <a:spcBef>
                <a:spcPts val="1700"/>
              </a:spcBef>
              <a:buSzPct val="75000"/>
              <a:buChar char="•"/>
              <a:defRPr spc="0" sz="36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769207" indent="-461107" defTabSz="550333">
              <a:lnSpc>
                <a:spcPct val="100000"/>
              </a:lnSpc>
              <a:spcBef>
                <a:spcPts val="1700"/>
              </a:spcBef>
              <a:buSzPct val="75000"/>
              <a:buChar char="•"/>
              <a:defRPr i="0" spc="0" sz="3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411412" indent="-468312" defTabSz="550333">
              <a:lnSpc>
                <a:spcPct val="100000"/>
              </a:lnSpc>
              <a:spcBef>
                <a:spcPts val="1700"/>
              </a:spcBef>
              <a:buSzPct val="75000"/>
              <a:buChar char="•"/>
              <a:defRPr b="0" spc="0" sz="260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7970936" y="8720666"/>
            <a:ext cx="305661" cy="309035"/>
          </a:xfrm>
          <a:prstGeom prst="rect">
            <a:avLst/>
          </a:prstGeom>
        </p:spPr>
        <p:txBody>
          <a:bodyPr lIns="33866" tIns="33866" rIns="33866" bIns="33866" anchor="t"/>
          <a:lstStyle>
            <a:lvl1pPr defTabSz="550333"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Wor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ext"/>
          <p:cNvSpPr txBox="1"/>
          <p:nvPr>
            <p:ph type="title"/>
          </p:nvPr>
        </p:nvSpPr>
        <p:spPr>
          <a:xfrm>
            <a:off x="1587500" y="1744265"/>
            <a:ext cx="13081000" cy="5651501"/>
          </a:xfrm>
          <a:prstGeom prst="rect">
            <a:avLst/>
          </a:prstGeom>
        </p:spPr>
        <p:txBody>
          <a:bodyPr anchor="ctr"/>
          <a:lstStyle>
            <a:lvl1pPr algn="ctr">
              <a:defRPr spc="-650" sz="130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"/>
          <p:cNvSpPr/>
          <p:nvPr/>
        </p:nvSpPr>
        <p:spPr>
          <a:xfrm>
            <a:off x="0" y="0"/>
            <a:ext cx="16256000" cy="4572000"/>
          </a:xfrm>
          <a:prstGeom prst="rect">
            <a:avLst/>
          </a:prstGeom>
          <a:solidFill>
            <a:srgbClr val="0000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28" name="Title Text"/>
          <p:cNvSpPr txBox="1"/>
          <p:nvPr>
            <p:ph type="title"/>
          </p:nvPr>
        </p:nvSpPr>
        <p:spPr>
          <a:xfrm>
            <a:off x="1587500" y="406400"/>
            <a:ext cx="13081000" cy="3924300"/>
          </a:xfrm>
          <a:prstGeom prst="rect">
            <a:avLst/>
          </a:prstGeom>
        </p:spPr>
        <p:txBody>
          <a:bodyPr/>
          <a:lstStyle>
            <a:lvl1pPr>
              <a:defRPr spc="-460" sz="9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sz="half" idx="1"/>
          </p:nvPr>
        </p:nvSpPr>
        <p:spPr>
          <a:xfrm>
            <a:off x="1587500" y="4813300"/>
            <a:ext cx="13081000" cy="3962400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0"/>
              </a:spcBef>
              <a:buFontTx/>
              <a:defRPr>
                <a:latin typeface="+mj-lt"/>
                <a:ea typeface="+mj-ea"/>
                <a:cs typeface="+mj-cs"/>
                <a:sym typeface="Helvetica Neue"/>
              </a:defRPr>
            </a:lvl1pPr>
            <a:lvl2pPr algn="r">
              <a:lnSpc>
                <a:spcPct val="100000"/>
              </a:lnSpc>
              <a:spcBef>
                <a:spcPts val="0"/>
              </a:spcBef>
              <a:buFontTx/>
              <a:defRPr spc="-64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algn="r">
              <a:lnSpc>
                <a:spcPct val="100000"/>
              </a:lnSpc>
              <a:spcBef>
                <a:spcPts val="400"/>
              </a:spcBef>
              <a:defRPr>
                <a:latin typeface="+mj-lt"/>
                <a:ea typeface="+mj-ea"/>
                <a:cs typeface="+mj-cs"/>
                <a:sym typeface="Helvetica Neue"/>
              </a:defRPr>
            </a:lvl3pPr>
            <a:lvl4pPr algn="r">
              <a:lnSpc>
                <a:spcPct val="100000"/>
              </a:lnSpc>
              <a:spcBef>
                <a:spcPts val="400"/>
              </a:spcBef>
              <a:defRPr i="0">
                <a:latin typeface="+mj-lt"/>
                <a:ea typeface="+mj-ea"/>
                <a:cs typeface="+mj-cs"/>
                <a:sym typeface="Helvetica Neue"/>
              </a:defRPr>
            </a:lvl4pPr>
            <a:lvl5pPr algn="r">
              <a:lnSpc>
                <a:spcPct val="100000"/>
              </a:lnSpc>
              <a:spcBef>
                <a:spcPts val="400"/>
              </a:spcBef>
              <a:defRPr b="0" spc="-44" sz="22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lush Outlin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Wor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1587500" y="1744265"/>
            <a:ext cx="13081000" cy="5651501"/>
          </a:xfrm>
          <a:prstGeom prst="rect">
            <a:avLst/>
          </a:prstGeom>
        </p:spPr>
        <p:txBody>
          <a:bodyPr anchor="ctr"/>
          <a:lstStyle>
            <a:lvl1pPr algn="ctr">
              <a:defRPr spc="-650" sz="13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lush Outlin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  <a:lvl2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>
                <a:latin typeface="+mj-lt"/>
                <a:ea typeface="+mj-ea"/>
                <a:cs typeface="+mj-cs"/>
                <a:sym typeface="Helvetica Neue"/>
              </a:defRPr>
            </a:lvl3pPr>
            <a:lvl4pPr>
              <a:defRPr>
                <a:latin typeface="+mj-lt"/>
                <a:ea typeface="+mj-ea"/>
                <a:cs typeface="+mj-cs"/>
                <a:sym typeface="Helvetica Neue"/>
              </a:defRPr>
            </a:lvl4pPr>
            <a:lvl5pPr>
              <a:defRPr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2032000" y="0"/>
            <a:ext cx="12192000" cy="4572000"/>
          </a:xfrm>
          <a:prstGeom prst="rect">
            <a:avLst/>
          </a:prstGeom>
          <a:solidFill>
            <a:srgbClr val="000000"/>
          </a:solidFill>
          <a:ln w="25400"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64" name="Title Text"/>
          <p:cNvSpPr txBox="1"/>
          <p:nvPr>
            <p:ph type="title"/>
          </p:nvPr>
        </p:nvSpPr>
        <p:spPr>
          <a:xfrm>
            <a:off x="3222625" y="404812"/>
            <a:ext cx="9810750" cy="3929063"/>
          </a:xfrm>
          <a:prstGeom prst="rect">
            <a:avLst/>
          </a:prstGeom>
        </p:spPr>
        <p:txBody>
          <a:bodyPr/>
          <a:lstStyle>
            <a:lvl1pPr defTabSz="547687">
              <a:defRPr spc="-460" sz="9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3222625" y="4810125"/>
            <a:ext cx="9810750" cy="3964782"/>
          </a:xfrm>
          <a:prstGeom prst="rect">
            <a:avLst/>
          </a:prstGeom>
        </p:spPr>
        <p:txBody>
          <a:bodyPr/>
          <a:lstStyle>
            <a:lvl1pPr algn="r" defTabSz="547687">
              <a:lnSpc>
                <a:spcPct val="100000"/>
              </a:lnSpc>
              <a:spcBef>
                <a:spcPts val="0"/>
              </a:spcBef>
              <a:buFontTx/>
              <a:defRPr>
                <a:latin typeface="+mj-lt"/>
                <a:ea typeface="+mj-ea"/>
                <a:cs typeface="+mj-cs"/>
                <a:sym typeface="Helvetica Neue"/>
              </a:defRPr>
            </a:lvl1pPr>
            <a:lvl2pPr algn="r" defTabSz="547687">
              <a:lnSpc>
                <a:spcPct val="100000"/>
              </a:lnSpc>
              <a:spcBef>
                <a:spcPts val="0"/>
              </a:spcBef>
              <a:buFontTx/>
              <a:defRPr spc="-64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algn="r" defTabSz="547687">
              <a:lnSpc>
                <a:spcPct val="100000"/>
              </a:lnSpc>
              <a:spcBef>
                <a:spcPts val="300"/>
              </a:spcBef>
              <a:defRPr>
                <a:latin typeface="+mj-lt"/>
                <a:ea typeface="+mj-ea"/>
                <a:cs typeface="+mj-cs"/>
                <a:sym typeface="Helvetica Neue"/>
              </a:defRPr>
            </a:lvl3pPr>
            <a:lvl4pPr algn="r" defTabSz="547687">
              <a:lnSpc>
                <a:spcPct val="100000"/>
              </a:lnSpc>
              <a:spcBef>
                <a:spcPts val="300"/>
              </a:spcBef>
              <a:defRPr i="0">
                <a:latin typeface="+mj-lt"/>
                <a:ea typeface="+mj-ea"/>
                <a:cs typeface="+mj-cs"/>
                <a:sym typeface="Helvetica Neue"/>
              </a:defRPr>
            </a:lvl4pPr>
            <a:lvl5pPr algn="r" defTabSz="547687">
              <a:lnSpc>
                <a:spcPct val="100000"/>
              </a:lnSpc>
              <a:spcBef>
                <a:spcPts val="300"/>
              </a:spcBef>
              <a:defRPr b="0" spc="-44" sz="22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7955092" y="8706777"/>
            <a:ext cx="333910" cy="318161"/>
          </a:xfrm>
          <a:prstGeom prst="rect">
            <a:avLst/>
          </a:prstGeom>
        </p:spPr>
        <p:txBody>
          <a:bodyPr lIns="47625" tIns="47625" rIns="47625" bIns="47625"/>
          <a:lstStyle>
            <a:lvl1pPr defTabSz="547687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lush Outlin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"/>
          <p:cNvSpPr/>
          <p:nvPr/>
        </p:nvSpPr>
        <p:spPr>
          <a:xfrm>
            <a:off x="-10518" y="0"/>
            <a:ext cx="16277036" cy="1726407"/>
          </a:xfrm>
          <a:prstGeom prst="rect">
            <a:avLst/>
          </a:prstGeom>
          <a:solidFill>
            <a:srgbClr val="000000"/>
          </a:solidFill>
          <a:ln w="25400"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190797" y="-154782"/>
            <a:ext cx="15972434" cy="1726407"/>
          </a:xfrm>
          <a:prstGeom prst="rect">
            <a:avLst/>
          </a:prstGeom>
        </p:spPr>
        <p:txBody>
          <a:bodyPr/>
          <a:lstStyle>
            <a:lvl1pPr defTabSz="547687"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3222625" y="2095500"/>
            <a:ext cx="12858899" cy="6798469"/>
          </a:xfrm>
          <a:prstGeom prst="rect">
            <a:avLst/>
          </a:prstGeom>
        </p:spPr>
        <p:txBody>
          <a:bodyPr/>
          <a:lstStyle>
            <a:lvl1pPr defTabSz="547687">
              <a:defRPr>
                <a:latin typeface="+mj-lt"/>
                <a:ea typeface="+mj-ea"/>
                <a:cs typeface="+mj-cs"/>
                <a:sym typeface="Helvetica Neue"/>
              </a:defRPr>
            </a:lvl1pPr>
            <a:lvl2pPr defTabSz="547687">
              <a:spcBef>
                <a:spcPts val="700"/>
              </a:spcBef>
              <a:defRPr spc="-64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defTabSz="547687">
              <a:spcBef>
                <a:spcPts val="700"/>
              </a:spcBef>
              <a:defRPr>
                <a:latin typeface="+mj-lt"/>
                <a:ea typeface="+mj-ea"/>
                <a:cs typeface="+mj-cs"/>
                <a:sym typeface="Helvetica Neue"/>
              </a:defRPr>
            </a:lvl3pPr>
            <a:lvl4pPr defTabSz="547687">
              <a:spcBef>
                <a:spcPts val="700"/>
              </a:spcBef>
              <a:defRPr>
                <a:latin typeface="+mj-lt"/>
                <a:ea typeface="+mj-ea"/>
                <a:cs typeface="+mj-cs"/>
                <a:sym typeface="Helvetica Neue"/>
              </a:defRPr>
            </a:lvl4pPr>
            <a:lvl5pPr defTabSz="547687">
              <a:spcBef>
                <a:spcPts val="700"/>
              </a:spcBef>
              <a:defRPr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7955092" y="8706777"/>
            <a:ext cx="333910" cy="318161"/>
          </a:xfrm>
          <a:prstGeom prst="rect">
            <a:avLst/>
          </a:prstGeom>
        </p:spPr>
        <p:txBody>
          <a:bodyPr lIns="47625" tIns="47625" rIns="47625" bIns="47625"/>
          <a:lstStyle>
            <a:lvl1pPr defTabSz="547687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Wor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3222625" y="1744265"/>
            <a:ext cx="9810750" cy="5655470"/>
          </a:xfrm>
          <a:prstGeom prst="rect">
            <a:avLst/>
          </a:prstGeom>
        </p:spPr>
        <p:txBody>
          <a:bodyPr anchor="ctr"/>
          <a:lstStyle>
            <a:lvl1pPr algn="ctr" defTabSz="547687">
              <a:defRPr spc="-650" sz="13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7955092" y="8706777"/>
            <a:ext cx="333910" cy="318161"/>
          </a:xfrm>
          <a:prstGeom prst="rect">
            <a:avLst/>
          </a:prstGeom>
        </p:spPr>
        <p:txBody>
          <a:bodyPr lIns="47625" tIns="47625" rIns="47625" bIns="47625"/>
          <a:lstStyle>
            <a:lvl1pPr defTabSz="547687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0"/>
            <a:ext cx="16256000" cy="1981200"/>
          </a:xfrm>
          <a:prstGeom prst="rect">
            <a:avLst/>
          </a:prstGeom>
          <a:solidFill>
            <a:srgbClr val="000000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b="0" spc="0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Roboto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587500" y="228600"/>
            <a:ext cx="130810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587500" y="2095500"/>
            <a:ext cx="13081000" cy="679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spcBef>
                <a:spcPts val="800"/>
              </a:spcBef>
              <a:defRPr b="0" spc="-59" sz="3000">
                <a:latin typeface="Roboto Light"/>
                <a:ea typeface="Roboto Light"/>
                <a:cs typeface="Roboto Light"/>
                <a:sym typeface="Roboto Light"/>
              </a:defRPr>
            </a:lvl2pPr>
            <a:lvl3pPr>
              <a:spcBef>
                <a:spcPts val="800"/>
              </a:spcBef>
              <a:buFontTx/>
              <a:defRPr b="0" spc="-44" sz="2200"/>
            </a:lvl3pPr>
            <a:lvl4pPr>
              <a:spcBef>
                <a:spcPts val="800"/>
              </a:spcBef>
              <a:buFontTx/>
              <a:defRPr b="0" i="1" spc="-44" sz="2200"/>
            </a:lvl4pPr>
            <a:lvl5pPr>
              <a:spcBef>
                <a:spcPts val="800"/>
              </a:spcBef>
              <a:buFontTx/>
              <a:defRPr spc="-28"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7946885" y="8692489"/>
            <a:ext cx="340259" cy="3245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b="0" spc="0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4610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300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228600" algn="l" defTabSz="54610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300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457200" algn="l" defTabSz="54610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300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685800" algn="l" defTabSz="54610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300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914400" algn="l" defTabSz="54610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300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1143000" algn="l" defTabSz="54610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300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1371600" algn="l" defTabSz="54610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300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1600200" algn="l" defTabSz="54610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300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1828800" algn="l" defTabSz="54610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300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9pPr>
    </p:titleStyle>
    <p:bodyStyle>
      <a:lvl1pPr marL="0" marR="0" indent="0" algn="l" defTabSz="546100" latinLnBrk="0">
        <a:lnSpc>
          <a:spcPct val="90000"/>
        </a:lnSpc>
        <a:spcBef>
          <a:spcPts val="1300"/>
        </a:spcBef>
        <a:spcAft>
          <a:spcPts val="0"/>
        </a:spcAft>
        <a:buClrTx/>
        <a:buSzTx/>
        <a:buFont typeface="Lucida Grande"/>
        <a:buNone/>
        <a:tabLst/>
        <a:defRPr b="1" baseline="0" cap="none" i="0" spc="-64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l" defTabSz="546100" latinLnBrk="0">
        <a:lnSpc>
          <a:spcPct val="90000"/>
        </a:lnSpc>
        <a:spcBef>
          <a:spcPts val="1300"/>
        </a:spcBef>
        <a:spcAft>
          <a:spcPts val="0"/>
        </a:spcAft>
        <a:buClrTx/>
        <a:buSzTx/>
        <a:buFont typeface="Lucida Grande"/>
        <a:buNone/>
        <a:tabLst/>
        <a:defRPr b="1" baseline="0" cap="none" i="0" spc="-64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l" defTabSz="546100" latinLnBrk="0">
        <a:lnSpc>
          <a:spcPct val="90000"/>
        </a:lnSpc>
        <a:spcBef>
          <a:spcPts val="1300"/>
        </a:spcBef>
        <a:spcAft>
          <a:spcPts val="0"/>
        </a:spcAft>
        <a:buClrTx/>
        <a:buSzTx/>
        <a:buFont typeface="Lucida Grande"/>
        <a:buNone/>
        <a:tabLst/>
        <a:defRPr b="1" baseline="0" cap="none" i="0" spc="-64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l" defTabSz="546100" latinLnBrk="0">
        <a:lnSpc>
          <a:spcPct val="90000"/>
        </a:lnSpc>
        <a:spcBef>
          <a:spcPts val="1300"/>
        </a:spcBef>
        <a:spcAft>
          <a:spcPts val="0"/>
        </a:spcAft>
        <a:buClrTx/>
        <a:buSzTx/>
        <a:buFont typeface="Lucida Grande"/>
        <a:buNone/>
        <a:tabLst/>
        <a:defRPr b="1" baseline="0" cap="none" i="0" spc="-64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l" defTabSz="546100" latinLnBrk="0">
        <a:lnSpc>
          <a:spcPct val="90000"/>
        </a:lnSpc>
        <a:spcBef>
          <a:spcPts val="1300"/>
        </a:spcBef>
        <a:spcAft>
          <a:spcPts val="0"/>
        </a:spcAft>
        <a:buClrTx/>
        <a:buSzTx/>
        <a:buFont typeface="Lucida Grande"/>
        <a:buNone/>
        <a:tabLst/>
        <a:defRPr b="1" baseline="0" cap="none" i="0" spc="-64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l" defTabSz="546100" latinLnBrk="0">
        <a:lnSpc>
          <a:spcPct val="90000"/>
        </a:lnSpc>
        <a:spcBef>
          <a:spcPts val="1300"/>
        </a:spcBef>
        <a:spcAft>
          <a:spcPts val="0"/>
        </a:spcAft>
        <a:buClrTx/>
        <a:buSzTx/>
        <a:buFont typeface="Lucida Grande"/>
        <a:buNone/>
        <a:tabLst/>
        <a:defRPr b="1" baseline="0" cap="none" i="0" spc="-64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l" defTabSz="546100" latinLnBrk="0">
        <a:lnSpc>
          <a:spcPct val="90000"/>
        </a:lnSpc>
        <a:spcBef>
          <a:spcPts val="1300"/>
        </a:spcBef>
        <a:spcAft>
          <a:spcPts val="0"/>
        </a:spcAft>
        <a:buClrTx/>
        <a:buSzTx/>
        <a:buFont typeface="Lucida Grande"/>
        <a:buNone/>
        <a:tabLst/>
        <a:defRPr b="1" baseline="0" cap="none" i="0" spc="-64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l" defTabSz="546100" latinLnBrk="0">
        <a:lnSpc>
          <a:spcPct val="90000"/>
        </a:lnSpc>
        <a:spcBef>
          <a:spcPts val="1300"/>
        </a:spcBef>
        <a:spcAft>
          <a:spcPts val="0"/>
        </a:spcAft>
        <a:buClrTx/>
        <a:buSzTx/>
        <a:buFont typeface="Lucida Grande"/>
        <a:buNone/>
        <a:tabLst/>
        <a:defRPr b="1" baseline="0" cap="none" i="0" spc="-64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l" defTabSz="546100" latinLnBrk="0">
        <a:lnSpc>
          <a:spcPct val="90000"/>
        </a:lnSpc>
        <a:spcBef>
          <a:spcPts val="1300"/>
        </a:spcBef>
        <a:spcAft>
          <a:spcPts val="0"/>
        </a:spcAft>
        <a:buClrTx/>
        <a:buSzTx/>
        <a:buFont typeface="Lucida Grande"/>
        <a:buNone/>
        <a:tabLst/>
        <a:defRPr b="1" baseline="0" cap="none" i="0" spc="-64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Roboto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"/>
          <p:cNvGrpSpPr/>
          <p:nvPr/>
        </p:nvGrpSpPr>
        <p:grpSpPr>
          <a:xfrm>
            <a:off x="4102100" y="7828359"/>
            <a:ext cx="8051800" cy="1340645"/>
            <a:chOff x="0" y="0"/>
            <a:chExt cx="8051800" cy="1340643"/>
          </a:xfrm>
        </p:grpSpPr>
        <p:sp>
          <p:nvSpPr>
            <p:cNvPr id="128" name="Square"/>
            <p:cNvSpPr/>
            <p:nvPr/>
          </p:nvSpPr>
          <p:spPr>
            <a:xfrm>
              <a:off x="0" y="0"/>
              <a:ext cx="670719" cy="672704"/>
            </a:xfrm>
            <a:prstGeom prst="rect">
              <a:avLst/>
            </a:prstGeom>
            <a:solidFill>
              <a:srgbClr val="91A4F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9" name="Square"/>
            <p:cNvSpPr/>
            <p:nvPr/>
          </p:nvSpPr>
          <p:spPr>
            <a:xfrm>
              <a:off x="672306" y="0"/>
              <a:ext cx="670719" cy="672704"/>
            </a:xfrm>
            <a:prstGeom prst="rect">
              <a:avLst/>
            </a:prstGeom>
            <a:solidFill>
              <a:srgbClr val="FF95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0" name="Square"/>
            <p:cNvSpPr/>
            <p:nvPr/>
          </p:nvSpPr>
          <p:spPr>
            <a:xfrm>
              <a:off x="1343024" y="0"/>
              <a:ext cx="670720" cy="672704"/>
            </a:xfrm>
            <a:prstGeom prst="rect">
              <a:avLst/>
            </a:prstGeom>
            <a:solidFill>
              <a:srgbClr val="FF26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1" name="Square"/>
            <p:cNvSpPr/>
            <p:nvPr/>
          </p:nvSpPr>
          <p:spPr>
            <a:xfrm>
              <a:off x="2684461" y="0"/>
              <a:ext cx="670720" cy="672704"/>
            </a:xfrm>
            <a:prstGeom prst="rect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2" name="Square"/>
            <p:cNvSpPr/>
            <p:nvPr/>
          </p:nvSpPr>
          <p:spPr>
            <a:xfrm>
              <a:off x="3355180" y="0"/>
              <a:ext cx="670720" cy="672704"/>
            </a:xfrm>
            <a:prstGeom prst="rect">
              <a:avLst/>
            </a:prstGeom>
            <a:solidFill>
              <a:srgbClr val="2F3E8E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3" name="Square"/>
            <p:cNvSpPr/>
            <p:nvPr/>
          </p:nvSpPr>
          <p:spPr>
            <a:xfrm>
              <a:off x="2019300" y="0"/>
              <a:ext cx="670719" cy="672704"/>
            </a:xfrm>
            <a:prstGeom prst="rect">
              <a:avLst/>
            </a:prstGeom>
            <a:solidFill>
              <a:srgbClr val="942191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" name="Square"/>
            <p:cNvSpPr/>
            <p:nvPr/>
          </p:nvSpPr>
          <p:spPr>
            <a:xfrm>
              <a:off x="6032500" y="0"/>
              <a:ext cx="670719" cy="672704"/>
            </a:xfrm>
            <a:prstGeom prst="rect">
              <a:avLst/>
            </a:prstGeom>
            <a:solidFill>
              <a:srgbClr val="ACBCFB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5" name="Square"/>
            <p:cNvSpPr/>
            <p:nvPr/>
          </p:nvSpPr>
          <p:spPr>
            <a:xfrm>
              <a:off x="6708773" y="0"/>
              <a:ext cx="670720" cy="672704"/>
            </a:xfrm>
            <a:prstGeom prst="rect">
              <a:avLst/>
            </a:prstGeom>
            <a:solidFill>
              <a:srgbClr val="91A4F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" name="Square"/>
            <p:cNvSpPr/>
            <p:nvPr/>
          </p:nvSpPr>
          <p:spPr>
            <a:xfrm>
              <a:off x="7379493" y="0"/>
              <a:ext cx="670720" cy="672704"/>
            </a:xfrm>
            <a:prstGeom prst="rect">
              <a:avLst/>
            </a:prstGeom>
            <a:solidFill>
              <a:srgbClr val="8EFA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7" name="Rectangle"/>
            <p:cNvSpPr/>
            <p:nvPr/>
          </p:nvSpPr>
          <p:spPr>
            <a:xfrm>
              <a:off x="0" y="667940"/>
              <a:ext cx="4025900" cy="672704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8" name="Rectangle"/>
            <p:cNvSpPr/>
            <p:nvPr/>
          </p:nvSpPr>
          <p:spPr>
            <a:xfrm>
              <a:off x="4025900" y="667940"/>
              <a:ext cx="4025900" cy="672704"/>
            </a:xfrm>
            <a:prstGeom prst="rect">
              <a:avLst/>
            </a:prstGeom>
            <a:solidFill>
              <a:srgbClr val="5F5F5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9" name="Square"/>
            <p:cNvSpPr/>
            <p:nvPr/>
          </p:nvSpPr>
          <p:spPr>
            <a:xfrm>
              <a:off x="4696617" y="0"/>
              <a:ext cx="670720" cy="672704"/>
            </a:xfrm>
            <a:prstGeom prst="rect">
              <a:avLst/>
            </a:prstGeom>
            <a:solidFill>
              <a:srgbClr val="FF95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0" name="Square"/>
            <p:cNvSpPr/>
            <p:nvPr/>
          </p:nvSpPr>
          <p:spPr>
            <a:xfrm>
              <a:off x="5367335" y="0"/>
              <a:ext cx="670720" cy="672704"/>
            </a:xfrm>
            <a:prstGeom prst="rect">
              <a:avLst/>
            </a:prstGeom>
            <a:solidFill>
              <a:srgbClr val="E492F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1" name="Square"/>
            <p:cNvSpPr/>
            <p:nvPr/>
          </p:nvSpPr>
          <p:spPr>
            <a:xfrm>
              <a:off x="4025900" y="0"/>
              <a:ext cx="670719" cy="672704"/>
            </a:xfrm>
            <a:prstGeom prst="rect">
              <a:avLst/>
            </a:prstGeom>
            <a:solidFill>
              <a:srgbClr val="FFFB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143" name="seclab-color-1.pdf" descr="seclab-color-1.pdf"/>
          <p:cNvPicPr>
            <a:picLocks noChangeAspect="1"/>
          </p:cNvPicPr>
          <p:nvPr/>
        </p:nvPicPr>
        <p:blipFill>
          <a:blip r:embed="rId2">
            <a:alphaModFix amt="42000"/>
            <a:extLst/>
          </a:blip>
          <a:stretch>
            <a:fillRect/>
          </a:stretch>
        </p:blipFill>
        <p:spPr>
          <a:xfrm>
            <a:off x="5514578" y="1315640"/>
            <a:ext cx="5245100" cy="5245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6" name="Group"/>
          <p:cNvGrpSpPr/>
          <p:nvPr/>
        </p:nvGrpSpPr>
        <p:grpSpPr>
          <a:xfrm>
            <a:off x="4102099" y="7152679"/>
            <a:ext cx="8050214" cy="673101"/>
            <a:chOff x="0" y="0"/>
            <a:chExt cx="8050212" cy="673100"/>
          </a:xfrm>
        </p:grpSpPr>
        <p:sp>
          <p:nvSpPr>
            <p:cNvPr id="144" name="Square"/>
            <p:cNvSpPr/>
            <p:nvPr/>
          </p:nvSpPr>
          <p:spPr>
            <a:xfrm>
              <a:off x="0" y="0"/>
              <a:ext cx="674377" cy="673100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5" name="Square"/>
            <p:cNvSpPr/>
            <p:nvPr/>
          </p:nvSpPr>
          <p:spPr>
            <a:xfrm>
              <a:off x="1342359" y="0"/>
              <a:ext cx="674378" cy="673100"/>
            </a:xfrm>
            <a:prstGeom prst="rect">
              <a:avLst/>
            </a:prstGeom>
            <a:solidFill>
              <a:srgbClr val="232323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6" name="Square"/>
            <p:cNvSpPr/>
            <p:nvPr/>
          </p:nvSpPr>
          <p:spPr>
            <a:xfrm>
              <a:off x="2012746" y="0"/>
              <a:ext cx="674377" cy="673100"/>
            </a:xfrm>
            <a:prstGeom prst="rect">
              <a:avLst/>
            </a:prstGeom>
            <a:solidFill>
              <a:srgbClr val="444444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7" name="Square"/>
            <p:cNvSpPr/>
            <p:nvPr/>
          </p:nvSpPr>
          <p:spPr>
            <a:xfrm>
              <a:off x="2683132" y="0"/>
              <a:ext cx="674377" cy="673100"/>
            </a:xfrm>
            <a:prstGeom prst="rect">
              <a:avLst/>
            </a:prstGeom>
            <a:solidFill>
              <a:srgbClr val="60606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8" name="Square"/>
            <p:cNvSpPr/>
            <p:nvPr/>
          </p:nvSpPr>
          <p:spPr>
            <a:xfrm>
              <a:off x="3353518" y="0"/>
              <a:ext cx="674377" cy="673100"/>
            </a:xfrm>
            <a:prstGeom prst="rect">
              <a:avLst/>
            </a:prstGeom>
            <a:solidFill>
              <a:srgbClr val="7A7A7A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" name="Square"/>
            <p:cNvSpPr/>
            <p:nvPr/>
          </p:nvSpPr>
          <p:spPr>
            <a:xfrm>
              <a:off x="4023904" y="0"/>
              <a:ext cx="674378" cy="673100"/>
            </a:xfrm>
            <a:prstGeom prst="rect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0" name="Square"/>
            <p:cNvSpPr/>
            <p:nvPr/>
          </p:nvSpPr>
          <p:spPr>
            <a:xfrm>
              <a:off x="4694290" y="0"/>
              <a:ext cx="674378" cy="673100"/>
            </a:xfrm>
            <a:prstGeom prst="rect">
              <a:avLst/>
            </a:prstGeom>
            <a:solidFill>
              <a:srgbClr val="AAAAAA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1" name="Square"/>
            <p:cNvSpPr/>
            <p:nvPr/>
          </p:nvSpPr>
          <p:spPr>
            <a:xfrm>
              <a:off x="5364677" y="0"/>
              <a:ext cx="674377" cy="673100"/>
            </a:xfrm>
            <a:prstGeom prst="rect">
              <a:avLst/>
            </a:prstGeom>
            <a:solidFill>
              <a:srgbClr val="C0C0C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2" name="Square"/>
            <p:cNvSpPr/>
            <p:nvPr/>
          </p:nvSpPr>
          <p:spPr>
            <a:xfrm>
              <a:off x="6035063" y="0"/>
              <a:ext cx="674377" cy="673100"/>
            </a:xfrm>
            <a:prstGeom prst="rect">
              <a:avLst/>
            </a:prstGeom>
            <a:solidFill>
              <a:srgbClr val="D6D6D6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3" name="Square"/>
            <p:cNvSpPr/>
            <p:nvPr/>
          </p:nvSpPr>
          <p:spPr>
            <a:xfrm>
              <a:off x="6705449" y="0"/>
              <a:ext cx="674378" cy="673100"/>
            </a:xfrm>
            <a:prstGeom prst="rect">
              <a:avLst/>
            </a:prstGeom>
            <a:solidFill>
              <a:srgbClr val="EBEBEB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4" name="Square"/>
            <p:cNvSpPr/>
            <p:nvPr/>
          </p:nvSpPr>
          <p:spPr>
            <a:xfrm>
              <a:off x="7375835" y="0"/>
              <a:ext cx="674378" cy="6731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" name="Square"/>
            <p:cNvSpPr/>
            <p:nvPr/>
          </p:nvSpPr>
          <p:spPr>
            <a:xfrm>
              <a:off x="671973" y="0"/>
              <a:ext cx="674378" cy="673100"/>
            </a:xfrm>
            <a:prstGeom prst="rect">
              <a:avLst/>
            </a:prstGeom>
            <a:solidFill>
              <a:srgbClr val="0E0E0E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ElGamal encryption (198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ElGamal encryption (1984)</a:t>
            </a:r>
          </a:p>
        </p:txBody>
      </p:sp>
      <p:sp>
        <p:nvSpPr>
          <p:cNvPr id="194" name="Non-deterministic cryptosystem (different r every time)"/>
          <p:cNvSpPr txBox="1"/>
          <p:nvPr/>
        </p:nvSpPr>
        <p:spPr>
          <a:xfrm>
            <a:off x="3894389" y="2187971"/>
            <a:ext cx="8461362" cy="565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defTabSz="547687">
              <a:defRPr spc="-52" sz="2600">
                <a:solidFill>
                  <a:srgbClr val="000000"/>
                </a:solidFill>
              </a:defRPr>
            </a:pPr>
            <a:r>
              <a:t>Non-deterministic cryptosystem (different </a:t>
            </a:r>
            <a:r>
              <a:rPr i="1" spc="-59" sz="3000">
                <a:latin typeface="Times Roman"/>
                <a:ea typeface="Times Roman"/>
                <a:cs typeface="Times Roman"/>
                <a:sym typeface="Times Roman"/>
              </a:rPr>
              <a:t>r</a:t>
            </a:r>
            <a:r>
              <a:t> every time)</a:t>
            </a:r>
          </a:p>
        </p:txBody>
      </p:sp>
      <p:sp>
        <p:nvSpPr>
          <p:cNvPr id="195" name="g group generator…"/>
          <p:cNvSpPr txBox="1"/>
          <p:nvPr/>
        </p:nvSpPr>
        <p:spPr>
          <a:xfrm>
            <a:off x="4252515" y="6298406"/>
            <a:ext cx="8572501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g	</a:t>
            </a:r>
            <a:r>
              <a:t>group generator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M	</a:t>
            </a:r>
            <a:r>
              <a:t>plaintext (message)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r	</a:t>
            </a:r>
            <a:r>
              <a:t>random (chosen at encryption time)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solidFill>
                  <a:srgbClr val="FF4013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t>(private) decryption key 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solidFill>
                  <a:srgbClr val="008900"/>
                </a:solidFill>
                <a:latin typeface="Times Roman"/>
                <a:ea typeface="Times Roman"/>
                <a:cs typeface="Times Roman"/>
                <a:sym typeface="Times Roman"/>
              </a:rPr>
              <a:t>g</a:t>
            </a:r>
            <a:r>
              <a:rPr baseline="31999" i="1" spc="-68" sz="3400">
                <a:solidFill>
                  <a:srgbClr val="0089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t>(public) encryption key</a:t>
            </a:r>
          </a:p>
        </p:txBody>
      </p:sp>
      <p:pic>
        <p:nvPicPr>
          <p:cNvPr id="19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4156" y="3119065"/>
            <a:ext cx="8155782" cy="2905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igital signature algorithm (199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Digital signature algorithm (1991)</a:t>
            </a:r>
          </a:p>
        </p:txBody>
      </p:sp>
      <p:sp>
        <p:nvSpPr>
          <p:cNvPr id="201" name="Similar idea to ElGamal encryption, just a bit more involved"/>
          <p:cNvSpPr txBox="1"/>
          <p:nvPr/>
        </p:nvSpPr>
        <p:spPr>
          <a:xfrm>
            <a:off x="3614836" y="2224510"/>
            <a:ext cx="9020468" cy="49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 spc="-52" sz="2600">
                <a:solidFill>
                  <a:srgbClr val="000000"/>
                </a:solidFill>
              </a:defRPr>
            </a:lvl1pPr>
          </a:lstStyle>
          <a:p>
            <a:pPr/>
            <a:r>
              <a:t>Similar idea to ElGamal encryption, just a bit more involved</a:t>
            </a:r>
          </a:p>
        </p:txBody>
      </p:sp>
      <p:sp>
        <p:nvSpPr>
          <p:cNvPr id="202" name="g group generator…"/>
          <p:cNvSpPr txBox="1"/>
          <p:nvPr/>
        </p:nvSpPr>
        <p:spPr>
          <a:xfrm>
            <a:off x="9868296" y="4667250"/>
            <a:ext cx="6123535" cy="2512219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38" sz="1900">
                <a:solidFill>
                  <a:srgbClr val="000000"/>
                </a:solidFill>
              </a:defRPr>
            </a:pP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g	</a:t>
            </a:r>
            <a:r>
              <a:t>group generator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38" sz="1900">
                <a:solidFill>
                  <a:srgbClr val="000000"/>
                </a:solidFill>
              </a:defRPr>
            </a:pP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p	</a:t>
            </a:r>
            <a:r>
              <a:t>large prime (1000+ bits)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38" sz="1900">
                <a:solidFill>
                  <a:srgbClr val="000000"/>
                </a:solidFill>
              </a:defRPr>
            </a:pP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q	</a:t>
            </a:r>
            <a:r>
              <a:t>large-ish prime (~160 bits) divisible by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p-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1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38" sz="1900">
                <a:solidFill>
                  <a:srgbClr val="000000"/>
                </a:solidFill>
              </a:defRPr>
            </a:pP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M	</a:t>
            </a:r>
            <a:r>
              <a:t>plaintext (message)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38" sz="1900">
                <a:solidFill>
                  <a:srgbClr val="000000"/>
                </a:solidFill>
              </a:defRPr>
            </a:pP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k	</a:t>
            </a:r>
            <a:r>
              <a:t>random (chosen at encryption time)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38" sz="1900">
                <a:solidFill>
                  <a:srgbClr val="000000"/>
                </a:solidFill>
              </a:defRPr>
            </a:pPr>
            <a:r>
              <a:rPr i="1">
                <a:solidFill>
                  <a:srgbClr val="FF4013"/>
                </a:solidFill>
                <a:latin typeface="Times Roman"/>
                <a:ea typeface="Times Roman"/>
                <a:cs typeface="Times Roman"/>
                <a:sym typeface="Times Roman"/>
              </a:rPr>
              <a:t>x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t>(private) decryption key (chosen randomly &lt;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q </a:t>
            </a:r>
            <a:r>
              <a:t>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38" sz="1900">
                <a:solidFill>
                  <a:srgbClr val="000000"/>
                </a:solidFill>
              </a:defRPr>
            </a:pPr>
            <a:r>
              <a:rPr i="1">
                <a:solidFill>
                  <a:srgbClr val="008900"/>
                </a:solidFill>
                <a:latin typeface="Times Roman"/>
                <a:ea typeface="Times Roman"/>
                <a:cs typeface="Times Roman"/>
                <a:sym typeface="Times Roman"/>
              </a:rPr>
              <a:t>y=g</a:t>
            </a:r>
            <a:r>
              <a:rPr baseline="31999" i="1">
                <a:solidFill>
                  <a:srgbClr val="008900"/>
                </a:solidFill>
                <a:latin typeface="Times Roman"/>
                <a:ea typeface="Times Roman"/>
                <a:cs typeface="Times Roman"/>
                <a:sym typeface="Times Roman"/>
              </a:rPr>
              <a:t>x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t>(public) encryption key (mod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p </a:t>
            </a:r>
            <a:r>
              <a:t>)</a:t>
            </a:r>
          </a:p>
        </p:txBody>
      </p:sp>
      <p:pic>
        <p:nvPicPr>
          <p:cNvPr id="20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4406" y="2869406"/>
            <a:ext cx="7739063" cy="610790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un: if k isn’t random and unique, attacker can recover x. (PS3 attack, Dec. 2010). Solution: derive k from x and H(M) deterministically. [RFC 6979]"/>
          <p:cNvSpPr txBox="1"/>
          <p:nvPr/>
        </p:nvSpPr>
        <p:spPr>
          <a:xfrm>
            <a:off x="3050381" y="7417196"/>
            <a:ext cx="10346532" cy="1679576"/>
          </a:xfrm>
          <a:prstGeom prst="rect">
            <a:avLst/>
          </a:prstGeom>
          <a:solidFill>
            <a:srgbClr val="FFF2D5"/>
          </a:solidFill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>
                <a:solidFill>
                  <a:srgbClr val="000000"/>
                </a:solidFill>
              </a:defRPr>
            </a:pPr>
            <a:r>
              <a:t>Fun: if </a:t>
            </a:r>
            <a:r>
              <a:rPr i="1"/>
              <a:t>k</a:t>
            </a:r>
            <a:r>
              <a:t> isn’t random and unique, attacker can recover </a:t>
            </a:r>
            <a:r>
              <a:rPr i="1">
                <a:solidFill>
                  <a:srgbClr val="FF4013"/>
                </a:solidFill>
              </a:rPr>
              <a:t>x</a:t>
            </a:r>
            <a:r>
              <a:rPr i="1"/>
              <a:t>. </a:t>
            </a:r>
            <a:r>
              <a:t>(</a:t>
            </a:r>
            <a:r>
              <a:rPr i="1"/>
              <a:t>PS3 attack, Dec. 2010</a:t>
            </a:r>
            <a:r>
              <a:t>). Solution: derive </a:t>
            </a:r>
            <a:r>
              <a:rPr i="1"/>
              <a:t>k</a:t>
            </a:r>
            <a:r>
              <a:t> from </a:t>
            </a:r>
            <a:r>
              <a:rPr i="1">
                <a:solidFill>
                  <a:srgbClr val="FF4013"/>
                </a:solidFill>
              </a:rPr>
              <a:t>x </a:t>
            </a:r>
            <a:r>
              <a:t>and</a:t>
            </a:r>
            <a:r>
              <a:rPr i="1"/>
              <a:t> H</a:t>
            </a:r>
            <a:r>
              <a:t>(</a:t>
            </a:r>
            <a:r>
              <a:rPr i="1"/>
              <a:t>M</a:t>
            </a:r>
            <a:r>
              <a:t>)</a:t>
            </a:r>
            <a:r>
              <a:rPr i="1"/>
              <a:t> </a:t>
            </a:r>
            <a:r>
              <a:t>deterministically</a:t>
            </a:r>
            <a:r>
              <a:rPr i="1"/>
              <a:t>. </a:t>
            </a:r>
            <a:r>
              <a:t>[</a:t>
            </a:r>
            <a:r>
              <a:rPr i="1"/>
              <a:t>RFC 6979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Homomorphic proper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Homomorphic property</a:t>
            </a:r>
          </a:p>
        </p:txBody>
      </p:sp>
      <p:sp>
        <p:nvSpPr>
          <p:cNvPr id="209" name="Anybody can combine two ciphertexts to get a new one."/>
          <p:cNvSpPr txBox="1"/>
          <p:nvPr/>
        </p:nvSpPr>
        <p:spPr>
          <a:xfrm>
            <a:off x="3784687" y="2224510"/>
            <a:ext cx="8680768" cy="49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 spc="-52" sz="2600">
                <a:solidFill>
                  <a:srgbClr val="000000"/>
                </a:solidFill>
              </a:defRPr>
            </a:lvl1pPr>
          </a:lstStyle>
          <a:p>
            <a:pPr/>
            <a:r>
              <a:t>Anybody can combine two ciphertexts to get a new one.</a:t>
            </a:r>
          </a:p>
        </p:txBody>
      </p:sp>
      <p:sp>
        <p:nvSpPr>
          <p:cNvPr id="210" name="g group generator…"/>
          <p:cNvSpPr txBox="1"/>
          <p:nvPr/>
        </p:nvSpPr>
        <p:spPr>
          <a:xfrm>
            <a:off x="4252515" y="6298406"/>
            <a:ext cx="8572501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g	</a:t>
            </a:r>
            <a:r>
              <a:t>group generator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M	</a:t>
            </a:r>
            <a:r>
              <a:t>plaintext (message)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r	</a:t>
            </a:r>
            <a:r>
              <a:t>random (chosen at encryption time)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a	</a:t>
            </a:r>
            <a:r>
              <a:t>(private) decryption key 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g</a:t>
            </a:r>
            <a:r>
              <a:rPr baseline="31999" i="1" spc="-68" sz="3400"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t>(public) encryption key</a:t>
            </a:r>
          </a:p>
        </p:txBody>
      </p:sp>
      <p:pic>
        <p:nvPicPr>
          <p:cNvPr id="21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4531" y="3369468"/>
            <a:ext cx="10560844" cy="2416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Homomorphic vote tally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Homomorphic vote tallying</a:t>
            </a:r>
          </a:p>
        </p:txBody>
      </p:sp>
      <p:sp>
        <p:nvSpPr>
          <p:cNvPr id="216" name="Change messages to counters, additive in exponent of g.…"/>
          <p:cNvSpPr txBox="1"/>
          <p:nvPr/>
        </p:nvSpPr>
        <p:spPr>
          <a:xfrm>
            <a:off x="3732521" y="2021310"/>
            <a:ext cx="8785099" cy="89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defTabSz="547687">
              <a:defRPr spc="-52" sz="2600">
                <a:solidFill>
                  <a:srgbClr val="000000"/>
                </a:solidFill>
              </a:defRPr>
            </a:pPr>
            <a:r>
              <a:t>Change messages to counters, additive in exponent of </a:t>
            </a:r>
            <a:r>
              <a:rPr i="1"/>
              <a:t>g</a:t>
            </a:r>
            <a:r>
              <a:t>.</a:t>
            </a:r>
          </a:p>
          <a:p>
            <a:pPr defTabSz="547687">
              <a:defRPr spc="-52" sz="2600">
                <a:solidFill>
                  <a:srgbClr val="000000"/>
                </a:solidFill>
              </a:defRPr>
            </a:pPr>
            <a:r>
              <a:t>“Exponential ElGamal”</a:t>
            </a:r>
          </a:p>
        </p:txBody>
      </p:sp>
      <p:sp>
        <p:nvSpPr>
          <p:cNvPr id="217" name="g group generator…"/>
          <p:cNvSpPr txBox="1"/>
          <p:nvPr/>
        </p:nvSpPr>
        <p:spPr>
          <a:xfrm>
            <a:off x="4252515" y="6298406"/>
            <a:ext cx="8572501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g	</a:t>
            </a:r>
            <a:r>
              <a:t>group generator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v	</a:t>
            </a:r>
            <a:r>
              <a:t>plaintext (counters)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r	</a:t>
            </a:r>
            <a:r>
              <a:t>random (chosen at encryption time)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a	</a:t>
            </a:r>
            <a:r>
              <a:t>(private) decryption key </a:t>
            </a:r>
          </a:p>
          <a:p>
            <a:pPr algn="l" defTabSz="547687">
              <a:lnSpc>
                <a:spcPct val="60000"/>
              </a:lnSpc>
              <a:spcBef>
                <a:spcPts val="1100"/>
              </a:spcBef>
              <a:buFont typeface="Lucida Grande"/>
              <a:tabLst>
                <a:tab pos="1181100" algn="l"/>
              </a:tabLst>
              <a:defRPr b="0" spc="-48" sz="2400">
                <a:solidFill>
                  <a:srgbClr val="000000"/>
                </a:solidFill>
              </a:defRPr>
            </a:pP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g</a:t>
            </a:r>
            <a:r>
              <a:rPr baseline="31999" i="1" spc="-68" sz="3400"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rPr i="1" spc="-68" sz="34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t>(public) encryption key</a:t>
            </a:r>
          </a:p>
        </p:txBody>
      </p:sp>
      <p:pic>
        <p:nvPicPr>
          <p:cNvPr id="21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5406" y="3375421"/>
            <a:ext cx="11008088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If I know       and        and…"/>
          <p:cNvSpPr txBox="1"/>
          <p:nvPr/>
        </p:nvSpPr>
        <p:spPr>
          <a:xfrm>
            <a:off x="3219696" y="2464593"/>
            <a:ext cx="12001501" cy="1654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>
                <a:solidFill>
                  <a:srgbClr val="000000"/>
                </a:solidFill>
              </a:defRPr>
            </a:pPr>
            <a:r>
              <a:t>If I know       and        and</a:t>
            </a:r>
          </a:p>
          <a:p>
            <a:pPr algn="l" defTabSz="547687">
              <a:defRPr>
                <a:solidFill>
                  <a:srgbClr val="000000"/>
                </a:solidFill>
              </a:defRPr>
            </a:pPr>
            <a:r>
              <a:t>then I can find other messages where</a:t>
            </a:r>
          </a:p>
          <a:p>
            <a:pPr algn="l" defTabSz="547687">
              <a:defRPr>
                <a:solidFill>
                  <a:srgbClr val="000000"/>
                </a:solidFill>
              </a:defRPr>
            </a:pPr>
            <a:r>
              <a:t>I know their encryption!</a:t>
            </a:r>
          </a:p>
        </p:txBody>
      </p:sp>
      <p:sp>
        <p:nvSpPr>
          <p:cNvPr id="223" name="Violation of encryption semantic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Violation of encryption semantics?</a:t>
            </a:r>
          </a:p>
        </p:txBody>
      </p:sp>
      <p:pic>
        <p:nvPicPr>
          <p:cNvPr id="22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2050" y="2609056"/>
            <a:ext cx="8169010" cy="452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olution: Pad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Solution: Padding</a:t>
            </a:r>
          </a:p>
        </p:txBody>
      </p:sp>
      <p:pic>
        <p:nvPicPr>
          <p:cNvPr id="229" name="Oaep-diagram-20080305.png" descr="Oaep-diagram-200803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8437" y="3048000"/>
            <a:ext cx="5774532" cy="581025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Optimal Asymmetric Encryption Padding (OAEP) - Belare and Rogaway (1995)"/>
          <p:cNvSpPr txBox="1"/>
          <p:nvPr/>
        </p:nvSpPr>
        <p:spPr>
          <a:xfrm>
            <a:off x="3279228" y="2113359"/>
            <a:ext cx="9906001" cy="111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defTabSz="547687">
              <a:defRPr>
                <a:solidFill>
                  <a:srgbClr val="000000"/>
                </a:solidFill>
              </a:defRPr>
            </a:pPr>
            <a:r>
              <a:t>Optimal Asymmetric Encryption Padding (OAEP) </a:t>
            </a:r>
            <a:r>
              <a:rPr b="0" i="1"/>
              <a:t>- Belare and Rogaway (1995)</a:t>
            </a:r>
          </a:p>
        </p:txBody>
      </p:sp>
      <p:sp>
        <p:nvSpPr>
          <p:cNvPr id="231" name="m - message (plaintext)…"/>
          <p:cNvSpPr txBox="1"/>
          <p:nvPr/>
        </p:nvSpPr>
        <p:spPr>
          <a:xfrm>
            <a:off x="3041103" y="4426346"/>
            <a:ext cx="4429126" cy="351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 b="0" spc="-48" sz="2400">
                <a:solidFill>
                  <a:srgbClr val="000000"/>
                </a:solidFill>
              </a:defRPr>
            </a:pPr>
            <a:r>
              <a:rPr i="1"/>
              <a:t>m </a:t>
            </a:r>
            <a:r>
              <a:t>- message (plaintext)</a:t>
            </a:r>
            <a:endParaRPr i="1"/>
          </a:p>
          <a:p>
            <a:pPr algn="l" defTabSz="547687">
              <a:defRPr b="0" spc="-48" sz="2400">
                <a:solidFill>
                  <a:srgbClr val="000000"/>
                </a:solidFill>
              </a:defRPr>
            </a:pPr>
            <a:endParaRPr i="1"/>
          </a:p>
          <a:p>
            <a:pPr algn="l" defTabSz="547687">
              <a:defRPr b="0" spc="-48" sz="2400">
                <a:solidFill>
                  <a:srgbClr val="000000"/>
                </a:solidFill>
              </a:defRPr>
            </a:pPr>
            <a:r>
              <a:rPr i="1"/>
              <a:t>r</a:t>
            </a:r>
            <a:r>
              <a:t> - random number</a:t>
            </a:r>
          </a:p>
          <a:p>
            <a:pPr algn="l" defTabSz="547687">
              <a:defRPr b="0" spc="-48" sz="2400">
                <a:solidFill>
                  <a:srgbClr val="000000"/>
                </a:solidFill>
              </a:defRPr>
            </a:pPr>
          </a:p>
          <a:p>
            <a:pPr algn="l" defTabSz="547687">
              <a:defRPr b="0" spc="-48" sz="2400">
                <a:solidFill>
                  <a:srgbClr val="000000"/>
                </a:solidFill>
              </a:defRPr>
            </a:pPr>
            <a:r>
              <a:rPr i="1"/>
              <a:t>G, H</a:t>
            </a:r>
            <a:r>
              <a:t> - cryptographic hash functions</a:t>
            </a:r>
          </a:p>
          <a:p>
            <a:pPr algn="l" defTabSz="547687">
              <a:defRPr b="0" spc="-48" sz="2400">
                <a:solidFill>
                  <a:srgbClr val="000000"/>
                </a:solidFill>
              </a:defRPr>
            </a:pPr>
            <a:endParaRPr i="1"/>
          </a:p>
          <a:p>
            <a:pPr algn="l" defTabSz="547687">
              <a:defRPr b="0" spc="-48" sz="2400">
                <a:solidFill>
                  <a:srgbClr val="000000"/>
                </a:solidFill>
              </a:defRPr>
            </a:pPr>
            <a:r>
              <a:rPr i="1"/>
              <a:t>X, Y</a:t>
            </a:r>
            <a:r>
              <a:t> - the message that gets encrypted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ool trick: reencry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Cool trick: reencryption</a:t>
            </a:r>
          </a:p>
        </p:txBody>
      </p:sp>
      <p:pic>
        <p:nvPicPr>
          <p:cNvPr id="23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1875" y="3126502"/>
            <a:ext cx="6560344" cy="73112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Anybody can “reencrypt” a message.…"/>
          <p:cNvSpPr txBox="1"/>
          <p:nvPr/>
        </p:nvSpPr>
        <p:spPr>
          <a:xfrm>
            <a:off x="4042910" y="4006453"/>
            <a:ext cx="8164326" cy="111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defTabSz="547687">
              <a:defRPr>
                <a:solidFill>
                  <a:srgbClr val="000000"/>
                </a:solidFill>
              </a:defRPr>
            </a:pPr>
            <a:r>
              <a:t>Anybody can “reencrypt” a message.</a:t>
            </a:r>
          </a:p>
          <a:p>
            <a:pPr defTabSz="547687">
              <a:defRPr b="0">
                <a:solidFill>
                  <a:srgbClr val="000000"/>
                </a:solidFill>
              </a:defRPr>
            </a:pPr>
            <a:r>
              <a:t>(New random number introduced from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E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(0)</a:t>
            </a:r>
            <a:r>
              <a:t>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encryption mixn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Reencryption mixnets</a:t>
            </a:r>
          </a:p>
        </p:txBody>
      </p:sp>
      <p:sp>
        <p:nvSpPr>
          <p:cNvPr id="242" name="Permutations     , where output is reencrypted."/>
          <p:cNvSpPr txBox="1"/>
          <p:nvPr/>
        </p:nvSpPr>
        <p:spPr>
          <a:xfrm>
            <a:off x="3521686" y="2427684"/>
            <a:ext cx="91591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Permutations     , where output is reencrypted.</a:t>
            </a:r>
          </a:p>
        </p:txBody>
      </p:sp>
      <p:pic>
        <p:nvPicPr>
          <p:cNvPr id="24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8496" y="2581275"/>
            <a:ext cx="416720" cy="3690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" name="Group"/>
          <p:cNvGrpSpPr/>
          <p:nvPr/>
        </p:nvGrpSpPr>
        <p:grpSpPr>
          <a:xfrm>
            <a:off x="4710906" y="3964781"/>
            <a:ext cx="1190626" cy="3440907"/>
            <a:chOff x="0" y="0"/>
            <a:chExt cx="1190625" cy="3440906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245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2906" y="3071812"/>
              <a:ext cx="476251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9" name="Group"/>
          <p:cNvGrpSpPr/>
          <p:nvPr/>
        </p:nvGrpSpPr>
        <p:grpSpPr>
          <a:xfrm>
            <a:off x="7270750" y="3964781"/>
            <a:ext cx="1190625" cy="3440907"/>
            <a:chOff x="0" y="0"/>
            <a:chExt cx="1190625" cy="3440906"/>
          </a:xfrm>
        </p:grpSpPr>
        <p:sp>
          <p:nvSpPr>
            <p:cNvPr id="247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248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57187" y="3071812"/>
              <a:ext cx="452438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2" name="Group"/>
          <p:cNvGrpSpPr/>
          <p:nvPr/>
        </p:nvGrpSpPr>
        <p:grpSpPr>
          <a:xfrm>
            <a:off x="9830593" y="3964781"/>
            <a:ext cx="1190626" cy="3440907"/>
            <a:chOff x="0" y="0"/>
            <a:chExt cx="1190625" cy="3440906"/>
          </a:xfrm>
        </p:grpSpPr>
        <p:sp>
          <p:nvSpPr>
            <p:cNvPr id="250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251" name="droppedImage.pdf" descr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1000" y="3071812"/>
              <a:ext cx="476250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7" name="Group"/>
          <p:cNvGrpSpPr/>
          <p:nvPr/>
        </p:nvGrpSpPr>
        <p:grpSpPr>
          <a:xfrm>
            <a:off x="5913437" y="4540249"/>
            <a:ext cx="1341438" cy="1694658"/>
            <a:chOff x="0" y="0"/>
            <a:chExt cx="1341437" cy="1694656"/>
          </a:xfrm>
        </p:grpSpPr>
        <p:sp>
          <p:nvSpPr>
            <p:cNvPr id="253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4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5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6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8473281" y="4540249"/>
            <a:ext cx="1341438" cy="1694658"/>
            <a:chOff x="0" y="0"/>
            <a:chExt cx="1341437" cy="1694656"/>
          </a:xfrm>
        </p:grpSpPr>
        <p:sp>
          <p:nvSpPr>
            <p:cNvPr id="258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9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0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1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11033124" y="4540249"/>
            <a:ext cx="1341439" cy="1694658"/>
            <a:chOff x="0" y="0"/>
            <a:chExt cx="1341437" cy="1694656"/>
          </a:xfrm>
        </p:grpSpPr>
        <p:sp>
          <p:nvSpPr>
            <p:cNvPr id="263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4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5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6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3353593" y="4540249"/>
            <a:ext cx="1341439" cy="1694658"/>
            <a:chOff x="0" y="0"/>
            <a:chExt cx="1341437" cy="1694656"/>
          </a:xfrm>
        </p:grpSpPr>
        <p:sp>
          <p:nvSpPr>
            <p:cNvPr id="268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9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0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73" name="Line"/>
          <p:cNvSpPr/>
          <p:nvPr/>
        </p:nvSpPr>
        <p:spPr>
          <a:xfrm flipH="1">
            <a:off x="4710906" y="5667375"/>
            <a:ext cx="1178719" cy="5595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4" name="Line"/>
          <p:cNvSpPr/>
          <p:nvPr/>
        </p:nvSpPr>
        <p:spPr>
          <a:xfrm flipH="1" flipV="1">
            <a:off x="4722812" y="5131593"/>
            <a:ext cx="1154907" cy="111918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5" name="Line"/>
          <p:cNvSpPr/>
          <p:nvPr/>
        </p:nvSpPr>
        <p:spPr>
          <a:xfrm flipH="1" flipV="1">
            <a:off x="4710906" y="4560093"/>
            <a:ext cx="1178719" cy="583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6" name="Line"/>
          <p:cNvSpPr/>
          <p:nvPr/>
        </p:nvSpPr>
        <p:spPr>
          <a:xfrm flipH="1">
            <a:off x="4710906" y="4536281"/>
            <a:ext cx="1166813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7" name="Each mix permutes/reencrypts.…"/>
          <p:cNvSpPr txBox="1"/>
          <p:nvPr/>
        </p:nvSpPr>
        <p:spPr>
          <a:xfrm>
            <a:off x="3935636" y="7560468"/>
            <a:ext cx="8140746" cy="113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defTabSz="547687">
              <a:defRPr>
                <a:solidFill>
                  <a:srgbClr val="000000"/>
                </a:solidFill>
              </a:defRPr>
            </a:pPr>
            <a:r>
              <a:t>Each mix permutes/reencrypts.</a:t>
            </a:r>
          </a:p>
          <a:p>
            <a:pPr defTabSz="547687">
              <a:defRPr>
                <a:solidFill>
                  <a:srgbClr val="000000"/>
                </a:solidFill>
              </a:defRPr>
            </a:pPr>
            <a:r>
              <a:t>Must prove output corresponds to input. </a:t>
            </a:r>
          </a:p>
        </p:txBody>
      </p:sp>
      <p:sp>
        <p:nvSpPr>
          <p:cNvPr id="278" name="Line"/>
          <p:cNvSpPr/>
          <p:nvPr/>
        </p:nvSpPr>
        <p:spPr>
          <a:xfrm flipH="1">
            <a:off x="7282656" y="5655468"/>
            <a:ext cx="1178719" cy="55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9" name="Line"/>
          <p:cNvSpPr/>
          <p:nvPr/>
        </p:nvSpPr>
        <p:spPr>
          <a:xfrm flipH="1" flipV="1">
            <a:off x="7294562" y="5119687"/>
            <a:ext cx="1154907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0" name="Line"/>
          <p:cNvSpPr/>
          <p:nvPr/>
        </p:nvSpPr>
        <p:spPr>
          <a:xfrm flipH="1" flipV="1">
            <a:off x="7282656" y="4548187"/>
            <a:ext cx="1178719" cy="583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1" name="Line"/>
          <p:cNvSpPr/>
          <p:nvPr/>
        </p:nvSpPr>
        <p:spPr>
          <a:xfrm flipH="1">
            <a:off x="7282656" y="4524375"/>
            <a:ext cx="1166813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2" name="Line"/>
          <p:cNvSpPr/>
          <p:nvPr/>
        </p:nvSpPr>
        <p:spPr>
          <a:xfrm flipH="1">
            <a:off x="9842500" y="5655468"/>
            <a:ext cx="1178719" cy="55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3" name="Line"/>
          <p:cNvSpPr/>
          <p:nvPr/>
        </p:nvSpPr>
        <p:spPr>
          <a:xfrm flipH="1" flipV="1">
            <a:off x="9854406" y="5119687"/>
            <a:ext cx="1154907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4" name="Line"/>
          <p:cNvSpPr/>
          <p:nvPr/>
        </p:nvSpPr>
        <p:spPr>
          <a:xfrm flipH="1" flipV="1">
            <a:off x="9842500" y="4548187"/>
            <a:ext cx="1178719" cy="583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5" name="Line"/>
          <p:cNvSpPr/>
          <p:nvPr/>
        </p:nvSpPr>
        <p:spPr>
          <a:xfrm flipH="1">
            <a:off x="9842500" y="4524375"/>
            <a:ext cx="1166813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Non-solution: reveal the m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Non-solution: reveal the mix</a:t>
            </a:r>
          </a:p>
        </p:txBody>
      </p:sp>
      <p:sp>
        <p:nvSpPr>
          <p:cNvPr id="288" name="Publish the random numbers and the permutation."/>
          <p:cNvSpPr txBox="1"/>
          <p:nvPr/>
        </p:nvSpPr>
        <p:spPr>
          <a:xfrm>
            <a:off x="3105930" y="2427684"/>
            <a:ext cx="999065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Publish the random numbers and the permutation.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4710906" y="3964781"/>
            <a:ext cx="1190626" cy="3440907"/>
            <a:chOff x="0" y="0"/>
            <a:chExt cx="1190625" cy="3440906"/>
          </a:xfrm>
        </p:grpSpPr>
        <p:sp>
          <p:nvSpPr>
            <p:cNvPr id="289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290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2906" y="3071812"/>
              <a:ext cx="476251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6" name="Group"/>
          <p:cNvGrpSpPr/>
          <p:nvPr/>
        </p:nvGrpSpPr>
        <p:grpSpPr>
          <a:xfrm>
            <a:off x="5913437" y="4540249"/>
            <a:ext cx="1341438" cy="1694658"/>
            <a:chOff x="0" y="0"/>
            <a:chExt cx="1341437" cy="1694656"/>
          </a:xfrm>
        </p:grpSpPr>
        <p:sp>
          <p:nvSpPr>
            <p:cNvPr id="292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3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4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5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3353593" y="4540249"/>
            <a:ext cx="1341439" cy="1694658"/>
            <a:chOff x="0" y="0"/>
            <a:chExt cx="1341437" cy="1694656"/>
          </a:xfrm>
        </p:grpSpPr>
        <p:sp>
          <p:nvSpPr>
            <p:cNvPr id="297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8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9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0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02" name="Line"/>
          <p:cNvSpPr/>
          <p:nvPr/>
        </p:nvSpPr>
        <p:spPr>
          <a:xfrm flipH="1">
            <a:off x="4710906" y="5667375"/>
            <a:ext cx="1178719" cy="5595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3" name="Line"/>
          <p:cNvSpPr/>
          <p:nvPr/>
        </p:nvSpPr>
        <p:spPr>
          <a:xfrm flipH="1" flipV="1">
            <a:off x="4722812" y="5131593"/>
            <a:ext cx="1154907" cy="111918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4" name="Line"/>
          <p:cNvSpPr/>
          <p:nvPr/>
        </p:nvSpPr>
        <p:spPr>
          <a:xfrm flipH="1" flipV="1">
            <a:off x="4710906" y="4560093"/>
            <a:ext cx="1178719" cy="583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5" name="Line"/>
          <p:cNvSpPr/>
          <p:nvPr/>
        </p:nvSpPr>
        <p:spPr>
          <a:xfrm flipH="1">
            <a:off x="4710906" y="4536281"/>
            <a:ext cx="1166813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6" name="Eliminates benefit of randomization."/>
          <p:cNvSpPr txBox="1"/>
          <p:nvPr/>
        </p:nvSpPr>
        <p:spPr>
          <a:xfrm>
            <a:off x="4425330" y="7821215"/>
            <a:ext cx="716135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Eliminates benefit of randomization.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andomized partial chec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Randomized partial checking</a:t>
            </a:r>
          </a:p>
        </p:txBody>
      </p:sp>
      <p:sp>
        <p:nvSpPr>
          <p:cNvPr id="309" name="Effective across larger mixes."/>
          <p:cNvSpPr txBox="1"/>
          <p:nvPr/>
        </p:nvSpPr>
        <p:spPr>
          <a:xfrm>
            <a:off x="3067475" y="2427684"/>
            <a:ext cx="587764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algn="l" defTabSz="547687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Effective across larger mixes.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4710906" y="3964781"/>
            <a:ext cx="1190626" cy="3440907"/>
            <a:chOff x="0" y="0"/>
            <a:chExt cx="1190625" cy="3440906"/>
          </a:xfrm>
        </p:grpSpPr>
        <p:sp>
          <p:nvSpPr>
            <p:cNvPr id="310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31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2906" y="3071812"/>
              <a:ext cx="476251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7" name="Group"/>
          <p:cNvGrpSpPr/>
          <p:nvPr/>
        </p:nvGrpSpPr>
        <p:grpSpPr>
          <a:xfrm>
            <a:off x="5913437" y="4540249"/>
            <a:ext cx="1341438" cy="1694658"/>
            <a:chOff x="0" y="0"/>
            <a:chExt cx="1341437" cy="1694656"/>
          </a:xfrm>
        </p:grpSpPr>
        <p:sp>
          <p:nvSpPr>
            <p:cNvPr id="313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4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5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6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3353593" y="4540249"/>
            <a:ext cx="1341439" cy="1694658"/>
            <a:chOff x="0" y="0"/>
            <a:chExt cx="1341437" cy="1694656"/>
          </a:xfrm>
        </p:grpSpPr>
        <p:sp>
          <p:nvSpPr>
            <p:cNvPr id="318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9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0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1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23" name="Line"/>
          <p:cNvSpPr/>
          <p:nvPr/>
        </p:nvSpPr>
        <p:spPr>
          <a:xfrm flipH="1">
            <a:off x="4710906" y="5667375"/>
            <a:ext cx="1178719" cy="5595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4" name="Line"/>
          <p:cNvSpPr/>
          <p:nvPr/>
        </p:nvSpPr>
        <p:spPr>
          <a:xfrm flipH="1" flipV="1">
            <a:off x="4722812" y="5131593"/>
            <a:ext cx="1154907" cy="111918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5" name="Line"/>
          <p:cNvSpPr/>
          <p:nvPr/>
        </p:nvSpPr>
        <p:spPr>
          <a:xfrm flipH="1" flipV="1">
            <a:off x="4710906" y="4560093"/>
            <a:ext cx="1178719" cy="583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6" name="Line"/>
          <p:cNvSpPr/>
          <p:nvPr/>
        </p:nvSpPr>
        <p:spPr>
          <a:xfrm flipH="1">
            <a:off x="4710906" y="4536281"/>
            <a:ext cx="1166813" cy="1119188"/>
          </a:xfrm>
          <a:prstGeom prst="line">
            <a:avLst/>
          </a:prstGeom>
          <a:ln w="76200">
            <a:solidFill>
              <a:srgbClr val="669C35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7" name="(Jakobsson, Jules, Rivest ’02)"/>
          <p:cNvSpPr txBox="1"/>
          <p:nvPr/>
        </p:nvSpPr>
        <p:spPr>
          <a:xfrm>
            <a:off x="4921308" y="2868215"/>
            <a:ext cx="58836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(Jakobsson, Jules, Rivest ’02)</a:t>
            </a:r>
          </a:p>
        </p:txBody>
      </p:sp>
      <p:grpSp>
        <p:nvGrpSpPr>
          <p:cNvPr id="330" name="Group"/>
          <p:cNvGrpSpPr/>
          <p:nvPr/>
        </p:nvGrpSpPr>
        <p:grpSpPr>
          <a:xfrm>
            <a:off x="7270750" y="3964781"/>
            <a:ext cx="1190625" cy="3440907"/>
            <a:chOff x="0" y="0"/>
            <a:chExt cx="1190625" cy="3440906"/>
          </a:xfrm>
        </p:grpSpPr>
        <p:sp>
          <p:nvSpPr>
            <p:cNvPr id="328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329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57187" y="3071812"/>
              <a:ext cx="452438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3" name="Group"/>
          <p:cNvGrpSpPr/>
          <p:nvPr/>
        </p:nvGrpSpPr>
        <p:grpSpPr>
          <a:xfrm>
            <a:off x="9830593" y="3964781"/>
            <a:ext cx="1190626" cy="3440907"/>
            <a:chOff x="0" y="0"/>
            <a:chExt cx="1190625" cy="3440906"/>
          </a:xfrm>
        </p:grpSpPr>
        <p:sp>
          <p:nvSpPr>
            <p:cNvPr id="331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332" name="droppedImage.pdf" descr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1000" y="3071812"/>
              <a:ext cx="476250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8" name="Group"/>
          <p:cNvGrpSpPr/>
          <p:nvPr/>
        </p:nvGrpSpPr>
        <p:grpSpPr>
          <a:xfrm>
            <a:off x="8473281" y="4540249"/>
            <a:ext cx="1341438" cy="1694658"/>
            <a:chOff x="0" y="0"/>
            <a:chExt cx="1341437" cy="1694656"/>
          </a:xfrm>
        </p:grpSpPr>
        <p:sp>
          <p:nvSpPr>
            <p:cNvPr id="334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5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6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7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1033124" y="4540249"/>
            <a:ext cx="1341439" cy="1694658"/>
            <a:chOff x="0" y="0"/>
            <a:chExt cx="1341437" cy="1694656"/>
          </a:xfrm>
        </p:grpSpPr>
        <p:sp>
          <p:nvSpPr>
            <p:cNvPr id="339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0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1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2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44" name="Line"/>
          <p:cNvSpPr/>
          <p:nvPr/>
        </p:nvSpPr>
        <p:spPr>
          <a:xfrm flipH="1">
            <a:off x="7282656" y="5655468"/>
            <a:ext cx="1178719" cy="55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5" name="Line"/>
          <p:cNvSpPr/>
          <p:nvPr/>
        </p:nvSpPr>
        <p:spPr>
          <a:xfrm flipH="1" flipV="1">
            <a:off x="7294562" y="5119687"/>
            <a:ext cx="1154907" cy="1119188"/>
          </a:xfrm>
          <a:prstGeom prst="line">
            <a:avLst/>
          </a:prstGeom>
          <a:ln w="63500">
            <a:solidFill>
              <a:srgbClr val="669C35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6" name="Line"/>
          <p:cNvSpPr/>
          <p:nvPr/>
        </p:nvSpPr>
        <p:spPr>
          <a:xfrm flipH="1" flipV="1">
            <a:off x="7282656" y="4548187"/>
            <a:ext cx="1178719" cy="583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7" name="Line"/>
          <p:cNvSpPr/>
          <p:nvPr/>
        </p:nvSpPr>
        <p:spPr>
          <a:xfrm flipH="1">
            <a:off x="7282656" y="4524375"/>
            <a:ext cx="1166813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8" name="Line"/>
          <p:cNvSpPr/>
          <p:nvPr/>
        </p:nvSpPr>
        <p:spPr>
          <a:xfrm flipH="1">
            <a:off x="9842500" y="5655468"/>
            <a:ext cx="1178719" cy="55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9" name="Line"/>
          <p:cNvSpPr/>
          <p:nvPr/>
        </p:nvSpPr>
        <p:spPr>
          <a:xfrm flipH="1" flipV="1">
            <a:off x="9854406" y="5119687"/>
            <a:ext cx="1154907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0" name="Line"/>
          <p:cNvSpPr/>
          <p:nvPr/>
        </p:nvSpPr>
        <p:spPr>
          <a:xfrm flipH="1" flipV="1">
            <a:off x="9842500" y="4548187"/>
            <a:ext cx="1178719" cy="583407"/>
          </a:xfrm>
          <a:prstGeom prst="line">
            <a:avLst/>
          </a:prstGeom>
          <a:ln w="63500">
            <a:solidFill>
              <a:srgbClr val="669C35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1" name="Line"/>
          <p:cNvSpPr/>
          <p:nvPr/>
        </p:nvSpPr>
        <p:spPr>
          <a:xfrm flipH="1">
            <a:off x="9842500" y="4524375"/>
            <a:ext cx="1166813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2" name="Say we’re mixing 1 million ballots, each mix reveals 1%. After five mixes, 99.99% chance that all ballots reencrypted at least once."/>
          <p:cNvSpPr txBox="1"/>
          <p:nvPr/>
        </p:nvSpPr>
        <p:spPr>
          <a:xfrm>
            <a:off x="2258218" y="7560468"/>
            <a:ext cx="12192001" cy="113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 defTabSz="547687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Say we’re mixing 1 million ballots, each mix reveals 1%. After five mixes, 99.99% chance that all ballots reencrypted at least once.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rypto and e-Voting: Homomorphisms, Zero-Knowledge Proofs"/>
          <p:cNvSpPr txBox="1"/>
          <p:nvPr>
            <p:ph type="title"/>
          </p:nvPr>
        </p:nvSpPr>
        <p:spPr>
          <a:xfrm>
            <a:off x="1447800" y="254000"/>
            <a:ext cx="14173200" cy="41021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250" sz="5000"/>
            </a:lvl1pPr>
          </a:lstStyle>
          <a:p>
            <a:pPr/>
            <a:r>
              <a:t>Crypto and e-Voting: Homomorphisms, Zero-Knowledge Proofs</a:t>
            </a:r>
          </a:p>
        </p:txBody>
      </p:sp>
      <p:sp>
        <p:nvSpPr>
          <p:cNvPr id="159" name="Dan S. Wallach (Rice University)"/>
          <p:cNvSpPr txBox="1"/>
          <p:nvPr>
            <p:ph type="body" sz="half" idx="1"/>
          </p:nvPr>
        </p:nvSpPr>
        <p:spPr>
          <a:xfrm>
            <a:off x="1587500" y="4813300"/>
            <a:ext cx="11023600" cy="4216400"/>
          </a:xfrm>
          <a:prstGeom prst="rect">
            <a:avLst/>
          </a:prstGeom>
        </p:spPr>
        <p:txBody>
          <a:bodyPr/>
          <a:lstStyle/>
          <a:p>
            <a:pPr algn="l">
              <a:defRPr b="0" spc="-56"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Dan S. Wallach</a:t>
            </a:r>
            <a:r>
              <a:t> (Rice University)</a:t>
            </a:r>
          </a:p>
          <a:p>
            <a:pPr algn="l">
              <a:defRPr b="0" i="1" spc="-56" sz="2800"/>
            </a:pPr>
          </a:p>
          <a:p>
            <a:pPr algn="l">
              <a:defRPr b="0" i="1" spc="-56" sz="2800"/>
            </a:pPr>
          </a:p>
          <a:p>
            <a:pPr algn="l">
              <a:defRPr b="0" i="1" spc="-56" sz="2800"/>
            </a:pPr>
          </a:p>
          <a:p>
            <a:pPr algn="l">
              <a:defRPr b="0" i="1" spc="-56" sz="2800"/>
            </a:pPr>
          </a:p>
          <a:p>
            <a:pPr algn="l">
              <a:defRPr b="0" i="1" spc="-56" sz="2800"/>
            </a:pPr>
          </a:p>
          <a:p>
            <a:pPr algn="l">
              <a:defRPr b="0" i="1" spc="-56" sz="2800"/>
            </a:pPr>
          </a:p>
          <a:p>
            <a:pPr algn="l">
              <a:defRPr b="0" i="1" spc="-56" sz="2800"/>
            </a:pPr>
          </a:p>
          <a:p>
            <a:pPr algn="l">
              <a:defRPr b="0" spc="-56"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>
              <a:defRPr b="0" i="1" spc="-56" sz="2800"/>
            </a:pPr>
          </a:p>
        </p:txBody>
      </p:sp>
      <p:pic>
        <p:nvPicPr>
          <p:cNvPr id="160" name="seclab-color-1.pdf" descr="seclab-color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6765" y="4720828"/>
            <a:ext cx="1549401" cy="154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Hash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1A4F9"/>
                </a:solidFill>
              </a:defRPr>
            </a:lvl1pPr>
          </a:lstStyle>
          <a:p>
            <a:pPr/>
            <a:r>
              <a:t>Hash functions</a:t>
            </a:r>
          </a:p>
        </p:txBody>
      </p:sp>
      <p:sp>
        <p:nvSpPr>
          <p:cNvPr id="357" name="Widely used throughout cryptography.…"/>
          <p:cNvSpPr txBox="1"/>
          <p:nvPr/>
        </p:nvSpPr>
        <p:spPr>
          <a:xfrm>
            <a:off x="2984132" y="2083593"/>
            <a:ext cx="11156157" cy="1654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>
                <a:solidFill>
                  <a:srgbClr val="000000"/>
                </a:solidFill>
              </a:defRPr>
            </a:pPr>
            <a:r>
              <a:t>Widely used throughout cryptography.</a:t>
            </a:r>
          </a:p>
          <a:p>
            <a:pPr algn="l" defTabSz="547687">
              <a:defRPr>
                <a:solidFill>
                  <a:srgbClr val="000000"/>
                </a:solidFill>
              </a:defRPr>
            </a:pPr>
            <a:r>
              <a:t>Arbitrary string in.</a:t>
            </a:r>
          </a:p>
          <a:p>
            <a:pPr algn="l" defTabSz="547687">
              <a:defRPr>
                <a:solidFill>
                  <a:srgbClr val="000000"/>
                </a:solidFill>
              </a:defRPr>
            </a:pPr>
            <a:r>
              <a:t>Fixed-length string (e.g., 256 bits) out.</a:t>
            </a:r>
          </a:p>
        </p:txBody>
      </p:sp>
      <p:sp>
        <p:nvSpPr>
          <p:cNvPr id="358" name="Pre-image resistance: given ha, it’s infeasible to derive a."/>
          <p:cNvSpPr txBox="1"/>
          <p:nvPr/>
        </p:nvSpPr>
        <p:spPr>
          <a:xfrm>
            <a:off x="2984500" y="6296421"/>
            <a:ext cx="121920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Pre-image resistance</a:t>
            </a:r>
            <a:r>
              <a:t>: given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h</a:t>
            </a:r>
            <a:r>
              <a:rPr baseline="-5999"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t>, it’s infeasible to derive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t>.</a:t>
            </a:r>
          </a:p>
        </p:txBody>
      </p:sp>
      <p:pic>
        <p:nvPicPr>
          <p:cNvPr id="35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0281" y="4060031"/>
            <a:ext cx="1750219" cy="10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econd pre-image resistance: given a and ha, it’s infeasible to derive a'≠ a such that H(a') = H(a)"/>
          <p:cNvSpPr txBox="1"/>
          <p:nvPr/>
        </p:nvSpPr>
        <p:spPr>
          <a:xfrm>
            <a:off x="2984500" y="7082234"/>
            <a:ext cx="10560844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Second pre-image resistance</a:t>
            </a:r>
            <a:r>
              <a:t>: given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 </a:t>
            </a:r>
            <a:r>
              <a:t>and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h</a:t>
            </a:r>
            <a:r>
              <a:rPr baseline="-5999"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t>, it’s infeasible to derive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rPr>
                <a:solidFill>
                  <a:srgbClr val="E32400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rPr>
              <a:t>'</a:t>
            </a:r>
            <a:r>
              <a:t>≠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t> such that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H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(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rPr>
                <a:solidFill>
                  <a:srgbClr val="E32400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rPr>
              <a:t>'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)</a:t>
            </a:r>
            <a:r>
              <a:t> =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H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(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)</a:t>
            </a:r>
          </a:p>
        </p:txBody>
      </p:sp>
      <p:sp>
        <p:nvSpPr>
          <p:cNvPr id="361" name="Usefulness: if ha ≠ hb then a ≠ b."/>
          <p:cNvSpPr txBox="1"/>
          <p:nvPr/>
        </p:nvSpPr>
        <p:spPr>
          <a:xfrm>
            <a:off x="2984500" y="5510609"/>
            <a:ext cx="121920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Usefulness</a:t>
            </a:r>
            <a:r>
              <a:t>: if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h</a:t>
            </a:r>
            <a:r>
              <a:rPr baseline="-5999"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t> ≠ </a:t>
            </a:r>
            <a:r>
              <a:rPr i="1">
                <a:solidFill>
                  <a:srgbClr val="0042AA"/>
                </a:solidFill>
                <a:latin typeface="Times Roman"/>
                <a:ea typeface="Times Roman"/>
                <a:cs typeface="Times Roman"/>
                <a:sym typeface="Times Roman"/>
              </a:rPr>
              <a:t>h</a:t>
            </a:r>
            <a:r>
              <a:rPr baseline="-5999" i="1">
                <a:solidFill>
                  <a:srgbClr val="0042AA"/>
                </a:solidFill>
                <a:latin typeface="Times Roman"/>
                <a:ea typeface="Times Roman"/>
                <a:cs typeface="Times Roman"/>
                <a:sym typeface="Times Roman"/>
              </a:rPr>
              <a:t>b</a:t>
            </a:r>
            <a:r>
              <a:rPr baseline="-5999"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then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 </a:t>
            </a:r>
            <a:r>
              <a:t>≠ </a:t>
            </a:r>
            <a:r>
              <a:rPr i="1">
                <a:solidFill>
                  <a:srgbClr val="0042AA"/>
                </a:solidFill>
                <a:latin typeface="Times Roman"/>
                <a:ea typeface="Times Roman"/>
                <a:cs typeface="Times Roman"/>
                <a:sym typeface="Times Roman"/>
              </a:rPr>
              <a:t>b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imple use of hash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1A4F9"/>
                </a:solidFill>
              </a:defRPr>
            </a:lvl1pPr>
          </a:lstStyle>
          <a:p>
            <a:pPr/>
            <a:r>
              <a:t>Simple use of hash functions</a:t>
            </a:r>
          </a:p>
        </p:txBody>
      </p:sp>
      <p:sp>
        <p:nvSpPr>
          <p:cNvPr id="366" name="Hash chains: if new records include the hash of older records, then keep the latest somewhere safe and verify all older records."/>
          <p:cNvSpPr txBox="1"/>
          <p:nvPr/>
        </p:nvSpPr>
        <p:spPr>
          <a:xfrm>
            <a:off x="2984500" y="4137421"/>
            <a:ext cx="10334625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Hash chains</a:t>
            </a:r>
            <a:r>
              <a:t>: if new records include the hash of older records, then keep the latest somewhere safe and verify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all</a:t>
            </a:r>
            <a:r>
              <a:t> older records.</a:t>
            </a:r>
          </a:p>
        </p:txBody>
      </p:sp>
      <p:sp>
        <p:nvSpPr>
          <p:cNvPr id="367" name="Commitments: in a game like rock-paper-scissors, both parties first send the hash of their move, then reveal the moves later. (But be sure to include a random number!)"/>
          <p:cNvSpPr txBox="1"/>
          <p:nvPr/>
        </p:nvSpPr>
        <p:spPr>
          <a:xfrm>
            <a:off x="2984500" y="6852046"/>
            <a:ext cx="10560844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Commitments</a:t>
            </a:r>
            <a:r>
              <a:t>: in a game like rock-paper-scissors, both parties first send the hash of their move, then reveal the moves later. (But be sure to include a random number!)</a:t>
            </a:r>
          </a:p>
        </p:txBody>
      </p:sp>
      <p:sp>
        <p:nvSpPr>
          <p:cNvPr id="368" name="Tamper resistant storage: we’ll store a and give you ha"/>
          <p:cNvSpPr txBox="1"/>
          <p:nvPr/>
        </p:nvSpPr>
        <p:spPr>
          <a:xfrm>
            <a:off x="2984500" y="2462609"/>
            <a:ext cx="121920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algn="l" defTabSz="547687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Tamper resistant storage</a:t>
            </a:r>
            <a:r>
              <a:t>: we’ll store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 </a:t>
            </a:r>
            <a:r>
              <a:t>and give you </a:t>
            </a:r>
            <a:r>
              <a:rPr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h</a:t>
            </a:r>
            <a:r>
              <a:rPr baseline="-5999" i="1">
                <a:solidFill>
                  <a:srgbClr val="E32400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Zero-knowledge proofs (ZK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Zero-knowledge proofs (ZKP)</a:t>
            </a:r>
          </a:p>
        </p:txBody>
      </p:sp>
      <p:sp>
        <p:nvSpPr>
          <p:cNvPr id="371" name="want to prove you know some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200"/>
              </a:spcBef>
            </a:pPr>
            <a:r>
              <a:t>want to prove you know something</a:t>
            </a:r>
          </a:p>
          <a:p>
            <a:pPr lvl="1"/>
            <a:r>
              <a:t>while revealing nothing</a:t>
            </a:r>
          </a:p>
          <a:p>
            <a:pPr>
              <a:spcBef>
                <a:spcPts val="2200"/>
              </a:spcBef>
            </a:pPr>
            <a:r>
              <a:t>generalized format</a:t>
            </a:r>
          </a:p>
          <a:p>
            <a:pPr lvl="1"/>
            <a:r>
              <a:t>prover: commit to something (e.g., reencryption mix output)</a:t>
            </a:r>
          </a:p>
          <a:p>
            <a:pPr lvl="1"/>
            <a:r>
              <a:t>verifier: </a:t>
            </a:r>
            <a:r>
              <a:rPr i="1">
                <a:latin typeface="+mn-lt"/>
                <a:ea typeface="+mn-ea"/>
                <a:cs typeface="+mn-cs"/>
                <a:sym typeface="Roboto"/>
              </a:rPr>
              <a:t>challenge</a:t>
            </a:r>
            <a:r>
              <a:t> the prover</a:t>
            </a:r>
          </a:p>
          <a:p>
            <a:pPr lvl="1"/>
            <a:r>
              <a:t>prover: respond to the challenge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Example: Hamiltonian pat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Example: Hamiltonian paths</a:t>
            </a:r>
          </a:p>
        </p:txBody>
      </p:sp>
      <p:pic>
        <p:nvPicPr>
          <p:cNvPr id="374" name="470px-Hamiltonian_path.png" descr="470px-Hamiltonian_pa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437" y="2250281"/>
            <a:ext cx="5595938" cy="5357813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Prover: “I know a HP over graph G.” Compute graph isomorphism H. Publish G, H.…"/>
          <p:cNvSpPr txBox="1"/>
          <p:nvPr/>
        </p:nvSpPr>
        <p:spPr>
          <a:xfrm>
            <a:off x="3222625" y="2095500"/>
            <a:ext cx="5191125" cy="6798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Prover</a:t>
            </a:r>
            <a:r>
              <a:t>: “I know a HP over graph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G</a:t>
            </a:r>
            <a:r>
              <a:t>.” Compute graph isomorphism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H</a:t>
            </a:r>
            <a:r>
              <a:t>. Publish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G, H.</a:t>
            </a:r>
            <a:endParaRPr i="1">
              <a:latin typeface="+mj-lt"/>
              <a:ea typeface="+mj-ea"/>
              <a:cs typeface="+mj-cs"/>
              <a:sym typeface="Helvetica Neue"/>
            </a:endParaRPr>
          </a:p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Verifier</a:t>
            </a:r>
            <a:r>
              <a:t>: Coin toss.  </a:t>
            </a:r>
            <a:br/>
            <a:r>
              <a:rPr i="1">
                <a:latin typeface="+mj-lt"/>
                <a:ea typeface="+mj-ea"/>
                <a:cs typeface="+mj-cs"/>
                <a:sym typeface="Helvetica Neue"/>
              </a:rPr>
              <a:t>Heads</a:t>
            </a:r>
            <a:r>
              <a:t>: tell HP over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H</a:t>
            </a:r>
            <a:r>
              <a:t>.</a:t>
            </a:r>
            <a:br/>
            <a:r>
              <a:rPr i="1">
                <a:latin typeface="+mj-lt"/>
                <a:ea typeface="+mj-ea"/>
                <a:cs typeface="+mj-cs"/>
                <a:sym typeface="Helvetica Neue"/>
              </a:rPr>
              <a:t>Tails</a:t>
            </a:r>
            <a:r>
              <a:t>: tell isomorphism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G</a:t>
            </a:r>
            <a:r>
              <a:t> to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H</a:t>
            </a:r>
            <a:r>
              <a:t>.</a:t>
            </a:r>
          </a:p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(Repeat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N</a:t>
            </a:r>
            <a:r>
              <a:t> times.)</a:t>
            </a:r>
          </a:p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If prover doesn’t know HP, verifier catches with high probability.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Non-interactive ZK proo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Non-interactive ZK proofs</a:t>
            </a:r>
          </a:p>
        </p:txBody>
      </p:sp>
      <p:pic>
        <p:nvPicPr>
          <p:cNvPr id="378" name="470px-Hamiltonian_path.png" descr="470px-Hamiltonian_pa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0437" y="2250281"/>
            <a:ext cx="5595938" cy="5357813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Prover: Precompute N isomorphisms (H1 to HN) and hash them. Hash function yields coin tosses for virtual challenger. Then output the results.…"/>
          <p:cNvSpPr txBox="1"/>
          <p:nvPr/>
        </p:nvSpPr>
        <p:spPr>
          <a:xfrm>
            <a:off x="3222625" y="2095500"/>
            <a:ext cx="5191125" cy="6798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Prover</a:t>
            </a:r>
            <a:r>
              <a:t>: Precompute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N</a:t>
            </a:r>
            <a:r>
              <a:t> isomorphisms (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H</a:t>
            </a:r>
            <a:r>
              <a:rPr spc="-24" sz="1200"/>
              <a:t>1</a:t>
            </a:r>
            <a:r>
              <a:t> to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H</a:t>
            </a:r>
            <a:r>
              <a:rPr i="1" spc="-24" sz="1200">
                <a:latin typeface="+mj-lt"/>
                <a:ea typeface="+mj-ea"/>
                <a:cs typeface="+mj-cs"/>
                <a:sym typeface="Helvetica Neue"/>
              </a:rPr>
              <a:t>N</a:t>
            </a:r>
            <a:r>
              <a:t>) and hash them. Hash function yields coin tosses for virtual challenger. Then output the results.</a:t>
            </a:r>
          </a:p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(Assumes good hash functions.)</a:t>
            </a:r>
          </a:p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lvl="1" indent="0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This is an example of the 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Fiat-Shamir heuristic</a:t>
            </a:r>
            <a:r>
              <a:t> (1986).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NIZK variant for mix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NIZK variant for mixes</a:t>
            </a:r>
          </a:p>
        </p:txBody>
      </p:sp>
      <p:sp>
        <p:nvSpPr>
          <p:cNvPr id="384" name="Hash the output of the permutation/reencryption.  Use those bits to select which edges get revealed."/>
          <p:cNvSpPr txBox="1"/>
          <p:nvPr/>
        </p:nvSpPr>
        <p:spPr>
          <a:xfrm>
            <a:off x="3079382" y="2321718"/>
            <a:ext cx="11156157" cy="113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 defTabSz="547687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Hash the output of the permutation/reencryption.  Use those bits to select which edges get revealed.</a:t>
            </a:r>
          </a:p>
        </p:txBody>
      </p:sp>
      <p:grpSp>
        <p:nvGrpSpPr>
          <p:cNvPr id="387" name="Group"/>
          <p:cNvGrpSpPr/>
          <p:nvPr/>
        </p:nvGrpSpPr>
        <p:grpSpPr>
          <a:xfrm>
            <a:off x="4710906" y="3964781"/>
            <a:ext cx="1190626" cy="3440907"/>
            <a:chOff x="0" y="0"/>
            <a:chExt cx="1190625" cy="3440906"/>
          </a:xfrm>
        </p:grpSpPr>
        <p:sp>
          <p:nvSpPr>
            <p:cNvPr id="385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386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2906" y="3071812"/>
              <a:ext cx="476251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2" name="Group"/>
          <p:cNvGrpSpPr/>
          <p:nvPr/>
        </p:nvGrpSpPr>
        <p:grpSpPr>
          <a:xfrm>
            <a:off x="5913437" y="4540249"/>
            <a:ext cx="1341438" cy="1694658"/>
            <a:chOff x="0" y="0"/>
            <a:chExt cx="1341437" cy="1694656"/>
          </a:xfrm>
        </p:grpSpPr>
        <p:sp>
          <p:nvSpPr>
            <p:cNvPr id="388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9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0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1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3353593" y="4540249"/>
            <a:ext cx="1341439" cy="1694658"/>
            <a:chOff x="0" y="0"/>
            <a:chExt cx="1341437" cy="1694656"/>
          </a:xfrm>
        </p:grpSpPr>
        <p:sp>
          <p:nvSpPr>
            <p:cNvPr id="393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4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5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98" name="Line"/>
          <p:cNvSpPr/>
          <p:nvPr/>
        </p:nvSpPr>
        <p:spPr>
          <a:xfrm flipH="1">
            <a:off x="4710906" y="5667375"/>
            <a:ext cx="1178719" cy="55959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9" name="Line"/>
          <p:cNvSpPr/>
          <p:nvPr/>
        </p:nvSpPr>
        <p:spPr>
          <a:xfrm flipH="1" flipV="1">
            <a:off x="4722812" y="5131593"/>
            <a:ext cx="1154907" cy="111918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0" name="Line"/>
          <p:cNvSpPr/>
          <p:nvPr/>
        </p:nvSpPr>
        <p:spPr>
          <a:xfrm flipH="1" flipV="1">
            <a:off x="4710906" y="4560093"/>
            <a:ext cx="1178719" cy="583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1" name="Line"/>
          <p:cNvSpPr/>
          <p:nvPr/>
        </p:nvSpPr>
        <p:spPr>
          <a:xfrm flipH="1">
            <a:off x="4710906" y="4536281"/>
            <a:ext cx="1166813" cy="1119188"/>
          </a:xfrm>
          <a:prstGeom prst="line">
            <a:avLst/>
          </a:prstGeom>
          <a:ln w="76200">
            <a:solidFill>
              <a:srgbClr val="669C35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2" name="Say we’re mixing 1 million ballots, each mix reveals 1%. After five mixes, 99.99% chance that all ballots reencrypted at least once."/>
          <p:cNvSpPr txBox="1"/>
          <p:nvPr/>
        </p:nvSpPr>
        <p:spPr>
          <a:xfrm>
            <a:off x="3540134" y="7453312"/>
            <a:ext cx="9155907" cy="1654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>
            <a:lvl1pPr algn="l" defTabSz="547687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Say we’re mixing 1 million ballots, each mix reveals 1%. After five mixes, 99.99% chance that all ballots reencrypted at least once.</a:t>
            </a:r>
          </a:p>
        </p:txBody>
      </p:sp>
      <p:grpSp>
        <p:nvGrpSpPr>
          <p:cNvPr id="405" name="Group"/>
          <p:cNvGrpSpPr/>
          <p:nvPr/>
        </p:nvGrpSpPr>
        <p:grpSpPr>
          <a:xfrm>
            <a:off x="7270750" y="3964781"/>
            <a:ext cx="1190625" cy="3440907"/>
            <a:chOff x="0" y="0"/>
            <a:chExt cx="1190625" cy="3440906"/>
          </a:xfrm>
        </p:grpSpPr>
        <p:sp>
          <p:nvSpPr>
            <p:cNvPr id="403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404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7187" y="3071812"/>
              <a:ext cx="452438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8" name="Group"/>
          <p:cNvGrpSpPr/>
          <p:nvPr/>
        </p:nvGrpSpPr>
        <p:grpSpPr>
          <a:xfrm>
            <a:off x="9830593" y="3964781"/>
            <a:ext cx="1190626" cy="3440907"/>
            <a:chOff x="0" y="0"/>
            <a:chExt cx="1190625" cy="3440906"/>
          </a:xfrm>
        </p:grpSpPr>
        <p:sp>
          <p:nvSpPr>
            <p:cNvPr id="406" name="Rectangle"/>
            <p:cNvSpPr/>
            <p:nvPr/>
          </p:nvSpPr>
          <p:spPr>
            <a:xfrm>
              <a:off x="0" y="0"/>
              <a:ext cx="1190625" cy="291703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407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1000" y="3071812"/>
              <a:ext cx="476250" cy="36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3" name="Group"/>
          <p:cNvGrpSpPr/>
          <p:nvPr/>
        </p:nvGrpSpPr>
        <p:grpSpPr>
          <a:xfrm>
            <a:off x="8473281" y="4540249"/>
            <a:ext cx="1341438" cy="1694658"/>
            <a:chOff x="0" y="0"/>
            <a:chExt cx="1341437" cy="1694656"/>
          </a:xfrm>
        </p:grpSpPr>
        <p:sp>
          <p:nvSpPr>
            <p:cNvPr id="409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0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1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2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11033124" y="4540249"/>
            <a:ext cx="1341439" cy="1694658"/>
            <a:chOff x="0" y="0"/>
            <a:chExt cx="1341437" cy="1694656"/>
          </a:xfrm>
        </p:grpSpPr>
        <p:sp>
          <p:nvSpPr>
            <p:cNvPr id="414" name="Line"/>
            <p:cNvSpPr/>
            <p:nvPr/>
          </p:nvSpPr>
          <p:spPr>
            <a:xfrm flipH="1">
              <a:off x="0" y="0"/>
              <a:ext cx="1341438" cy="158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5" name="Line"/>
            <p:cNvSpPr/>
            <p:nvPr/>
          </p:nvSpPr>
          <p:spPr>
            <a:xfrm flipH="1">
              <a:off x="0" y="559593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6" name="Line"/>
            <p:cNvSpPr/>
            <p:nvPr/>
          </p:nvSpPr>
          <p:spPr>
            <a:xfrm flipH="1">
              <a:off x="0" y="1119187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7" name="Line"/>
            <p:cNvSpPr/>
            <p:nvPr/>
          </p:nvSpPr>
          <p:spPr>
            <a:xfrm flipH="1">
              <a:off x="0" y="1678781"/>
              <a:ext cx="1341438" cy="158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19" name="Line"/>
          <p:cNvSpPr/>
          <p:nvPr/>
        </p:nvSpPr>
        <p:spPr>
          <a:xfrm flipH="1">
            <a:off x="7282656" y="5655468"/>
            <a:ext cx="1178719" cy="55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0" name="Line"/>
          <p:cNvSpPr/>
          <p:nvPr/>
        </p:nvSpPr>
        <p:spPr>
          <a:xfrm flipH="1" flipV="1">
            <a:off x="7294562" y="5119687"/>
            <a:ext cx="1154907" cy="1119188"/>
          </a:xfrm>
          <a:prstGeom prst="line">
            <a:avLst/>
          </a:prstGeom>
          <a:ln w="63500">
            <a:solidFill>
              <a:srgbClr val="669C35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1" name="Line"/>
          <p:cNvSpPr/>
          <p:nvPr/>
        </p:nvSpPr>
        <p:spPr>
          <a:xfrm flipH="1" flipV="1">
            <a:off x="7282656" y="4548187"/>
            <a:ext cx="1178719" cy="583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2" name="Line"/>
          <p:cNvSpPr/>
          <p:nvPr/>
        </p:nvSpPr>
        <p:spPr>
          <a:xfrm flipH="1">
            <a:off x="7282656" y="4524375"/>
            <a:ext cx="1166813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3" name="Line"/>
          <p:cNvSpPr/>
          <p:nvPr/>
        </p:nvSpPr>
        <p:spPr>
          <a:xfrm flipH="1">
            <a:off x="9842500" y="5655468"/>
            <a:ext cx="1178719" cy="55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4" name="Line"/>
          <p:cNvSpPr/>
          <p:nvPr/>
        </p:nvSpPr>
        <p:spPr>
          <a:xfrm flipH="1" flipV="1">
            <a:off x="9854406" y="5119687"/>
            <a:ext cx="1154907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5" name="Line"/>
          <p:cNvSpPr/>
          <p:nvPr/>
        </p:nvSpPr>
        <p:spPr>
          <a:xfrm flipH="1" flipV="1">
            <a:off x="9842500" y="4548187"/>
            <a:ext cx="1178719" cy="583407"/>
          </a:xfrm>
          <a:prstGeom prst="line">
            <a:avLst/>
          </a:prstGeom>
          <a:ln w="63500">
            <a:solidFill>
              <a:srgbClr val="669C35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6" name="Line"/>
          <p:cNvSpPr/>
          <p:nvPr/>
        </p:nvSpPr>
        <p:spPr>
          <a:xfrm flipH="1">
            <a:off x="9842500" y="4524375"/>
            <a:ext cx="1166813" cy="11191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Evil machine: E(bignum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Evil machine: E(bignum)?</a:t>
            </a:r>
          </a:p>
        </p:txBody>
      </p:sp>
      <p:sp>
        <p:nvSpPr>
          <p:cNvPr id="429" name="Must prove ciphertext corresponds to well-formed plaintext.  (Example, prove counters are zero or one.)…"/>
          <p:cNvSpPr txBox="1"/>
          <p:nvPr/>
        </p:nvSpPr>
        <p:spPr>
          <a:xfrm>
            <a:off x="3222625" y="2095500"/>
            <a:ext cx="9810750" cy="6798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Must prove ciphertext corresponds to well-formed plaintext.  (Example, prove counters are zero or one.)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We need another ZK tool: Chaum-Pedersen proofs.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Prover knows: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Wants to prove that these two tuples share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x</a:t>
            </a:r>
            <a:endParaRPr i="1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i="1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But x is a secret!</a:t>
            </a:r>
          </a:p>
        </p:txBody>
      </p:sp>
      <p:pic>
        <p:nvPicPr>
          <p:cNvPr id="43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0718" y="4754562"/>
            <a:ext cx="2262189" cy="440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ounded Rectangle"/>
          <p:cNvSpPr/>
          <p:nvPr/>
        </p:nvSpPr>
        <p:spPr>
          <a:xfrm>
            <a:off x="3175000" y="2035968"/>
            <a:ext cx="5881688" cy="631032"/>
          </a:xfrm>
          <a:prstGeom prst="roundRect">
            <a:avLst>
              <a:gd name="adj" fmla="val 28302"/>
            </a:avLst>
          </a:prstGeom>
          <a:solidFill>
            <a:srgbClr val="E0EDD4"/>
          </a:solidFill>
          <a:ln w="25400"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435" name="Chaum-Pedersen proofs (199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Chaum-Pedersen proofs (1992)</a:t>
            </a:r>
          </a:p>
        </p:txBody>
      </p:sp>
      <p:sp>
        <p:nvSpPr>
          <p:cNvPr id="436" name="Goal: demonstrate…"/>
          <p:cNvSpPr txBox="1"/>
          <p:nvPr/>
        </p:nvSpPr>
        <p:spPr>
          <a:xfrm>
            <a:off x="3222625" y="2095500"/>
            <a:ext cx="9810750" cy="6798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+mj-lt"/>
                <a:ea typeface="+mj-ea"/>
                <a:cs typeface="+mj-cs"/>
                <a:sym typeface="Helvetica Neue"/>
              </a:rPr>
              <a:t>Goal: demonstrate</a:t>
            </a:r>
            <a:endParaRPr i="1">
              <a:latin typeface="+mj-lt"/>
              <a:ea typeface="+mj-ea"/>
              <a:cs typeface="+mj-cs"/>
              <a:sym typeface="Helvetica Neue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i="1">
                <a:latin typeface="+mj-lt"/>
                <a:ea typeface="+mj-ea"/>
                <a:cs typeface="+mj-cs"/>
                <a:sym typeface="Helvetica Neue"/>
              </a:rPr>
              <a:t>P</a:t>
            </a:r>
            <a:r>
              <a:t>: choose random             , compute 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  Send (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A,B</a:t>
            </a:r>
            <a:r>
              <a:t>) to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V</a:t>
            </a:r>
            <a:endParaRPr i="1">
              <a:latin typeface="+mj-lt"/>
              <a:ea typeface="+mj-ea"/>
              <a:cs typeface="+mj-cs"/>
              <a:sym typeface="Helvetica Neue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i="1">
                <a:latin typeface="+mj-lt"/>
                <a:ea typeface="+mj-ea"/>
                <a:cs typeface="+mj-cs"/>
                <a:sym typeface="Helvetica Neue"/>
              </a:rPr>
              <a:t>V</a:t>
            </a:r>
            <a:r>
              <a:t>: pick a random number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c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(challenge), send to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P</a:t>
            </a:r>
            <a:endParaRPr i="1">
              <a:latin typeface="+mj-lt"/>
              <a:ea typeface="+mj-ea"/>
              <a:cs typeface="+mj-cs"/>
              <a:sym typeface="Helvetica Neue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i="1">
                <a:latin typeface="+mj-lt"/>
                <a:ea typeface="+mj-ea"/>
                <a:cs typeface="+mj-cs"/>
                <a:sym typeface="Helvetica Neue"/>
              </a:rPr>
              <a:t>P</a:t>
            </a:r>
            <a:r>
              <a:t>: compute 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  send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R</a:t>
            </a:r>
            <a:r>
              <a:t> to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V</a:t>
            </a:r>
            <a:endParaRPr i="1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 i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V</a:t>
            </a:r>
            <a:r>
              <a:t>: </a:t>
            </a:r>
            <a:r>
              <a:rPr i="0">
                <a:latin typeface="+mj-lt"/>
                <a:ea typeface="+mj-ea"/>
                <a:cs typeface="+mj-cs"/>
                <a:sym typeface="Helvetica Neue"/>
              </a:rPr>
              <a:t>Compute</a:t>
            </a:r>
          </a:p>
        </p:txBody>
      </p:sp>
      <p:pic>
        <p:nvPicPr>
          <p:cNvPr id="43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7312" y="2688431"/>
            <a:ext cx="1226345" cy="500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8337" y="2676525"/>
            <a:ext cx="2881313" cy="440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7175" y="4397375"/>
            <a:ext cx="1905000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ounded Rectangle"/>
          <p:cNvSpPr/>
          <p:nvPr/>
        </p:nvSpPr>
        <p:spPr>
          <a:xfrm>
            <a:off x="5580062" y="5607843"/>
            <a:ext cx="3679032" cy="1845470"/>
          </a:xfrm>
          <a:prstGeom prst="roundRect">
            <a:avLst>
              <a:gd name="adj" fmla="val 9677"/>
            </a:avLst>
          </a:prstGeom>
          <a:solidFill>
            <a:srgbClr val="E0EDD4"/>
          </a:solidFill>
          <a:ln w="25400"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pic>
        <p:nvPicPr>
          <p:cNvPr id="441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39593" y="5679281"/>
            <a:ext cx="3298032" cy="1702594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Rounded Rectangle"/>
          <p:cNvSpPr/>
          <p:nvPr/>
        </p:nvSpPr>
        <p:spPr>
          <a:xfrm>
            <a:off x="9497218" y="5607843"/>
            <a:ext cx="3679032" cy="1845470"/>
          </a:xfrm>
          <a:prstGeom prst="roundRect">
            <a:avLst>
              <a:gd name="adj" fmla="val 9677"/>
            </a:avLst>
          </a:prstGeom>
          <a:solidFill>
            <a:srgbClr val="E0EDD4"/>
          </a:solidFill>
          <a:ln w="25400"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pic>
        <p:nvPicPr>
          <p:cNvPr id="443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63906" y="5726906"/>
            <a:ext cx="3274219" cy="1619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51625" y="2143125"/>
            <a:ext cx="2262188" cy="440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ounded Rectangle"/>
          <p:cNvSpPr/>
          <p:nvPr/>
        </p:nvSpPr>
        <p:spPr>
          <a:xfrm>
            <a:off x="3175000" y="2035968"/>
            <a:ext cx="5881688" cy="631032"/>
          </a:xfrm>
          <a:prstGeom prst="roundRect">
            <a:avLst>
              <a:gd name="adj" fmla="val 28302"/>
            </a:avLst>
          </a:prstGeom>
          <a:solidFill>
            <a:srgbClr val="E0EDD4"/>
          </a:solidFill>
          <a:ln w="25400"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447" name="Goal: demonstrate…"/>
          <p:cNvSpPr txBox="1"/>
          <p:nvPr/>
        </p:nvSpPr>
        <p:spPr>
          <a:xfrm>
            <a:off x="3222625" y="2095500"/>
            <a:ext cx="9810750" cy="6798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+mj-lt"/>
                <a:ea typeface="+mj-ea"/>
                <a:cs typeface="+mj-cs"/>
                <a:sym typeface="Helvetica Neue"/>
              </a:rPr>
              <a:t>Goal: demonstrate</a:t>
            </a:r>
            <a:endParaRPr i="1">
              <a:latin typeface="+mj-lt"/>
              <a:ea typeface="+mj-ea"/>
              <a:cs typeface="+mj-cs"/>
              <a:sym typeface="Helvetica Neue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i="1">
                <a:latin typeface="+mj-lt"/>
                <a:ea typeface="+mj-ea"/>
                <a:cs typeface="+mj-cs"/>
                <a:sym typeface="Helvetica Neue"/>
              </a:rPr>
              <a:t>P</a:t>
            </a:r>
            <a:r>
              <a:t>: choose random             , compute 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  Send (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A,B</a:t>
            </a:r>
            <a:r>
              <a:t>) to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V</a:t>
            </a:r>
            <a:endParaRPr i="1">
              <a:latin typeface="+mj-lt"/>
              <a:ea typeface="+mj-ea"/>
              <a:cs typeface="+mj-cs"/>
              <a:sym typeface="Helvetica Neue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i="1">
                <a:latin typeface="+mj-lt"/>
                <a:ea typeface="+mj-ea"/>
                <a:cs typeface="+mj-cs"/>
                <a:sym typeface="Helvetica Neue"/>
              </a:rPr>
              <a:t>V</a:t>
            </a:r>
            <a:r>
              <a:t>: pick a random number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c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(challenge), send to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P</a:t>
            </a:r>
            <a:endParaRPr i="1">
              <a:latin typeface="+mj-lt"/>
              <a:ea typeface="+mj-ea"/>
              <a:cs typeface="+mj-cs"/>
              <a:sym typeface="Helvetica Neue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i="1">
                <a:latin typeface="+mj-lt"/>
                <a:ea typeface="+mj-ea"/>
                <a:cs typeface="+mj-cs"/>
                <a:sym typeface="Helvetica Neue"/>
              </a:rPr>
              <a:t>P</a:t>
            </a:r>
            <a:r>
              <a:t>: compute 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  send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R</a:t>
            </a:r>
            <a:r>
              <a:t> to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V</a:t>
            </a:r>
            <a:endParaRPr i="1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 i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+mj-lt"/>
                <a:ea typeface="+mj-ea"/>
                <a:cs typeface="+mj-cs"/>
                <a:sym typeface="Helvetica Neue"/>
              </a:rPr>
              <a:t>V</a:t>
            </a:r>
            <a:r>
              <a:t>: </a:t>
            </a:r>
            <a:r>
              <a:rPr i="0">
                <a:latin typeface="+mj-lt"/>
                <a:ea typeface="+mj-ea"/>
                <a:cs typeface="+mj-cs"/>
                <a:sym typeface="Helvetica Neue"/>
              </a:rPr>
              <a:t>Compute</a:t>
            </a:r>
          </a:p>
        </p:txBody>
      </p:sp>
      <p:sp>
        <p:nvSpPr>
          <p:cNvPr id="448" name="Circle"/>
          <p:cNvSpPr/>
          <p:nvPr/>
        </p:nvSpPr>
        <p:spPr>
          <a:xfrm>
            <a:off x="7513637" y="3719512"/>
            <a:ext cx="571501" cy="571501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449" name="Fake C-P proof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Fake C-P proofs?</a:t>
            </a:r>
          </a:p>
        </p:txBody>
      </p:sp>
      <p:sp>
        <p:nvSpPr>
          <p:cNvPr id="450" name="Rounded Rectangle"/>
          <p:cNvSpPr/>
          <p:nvPr/>
        </p:nvSpPr>
        <p:spPr>
          <a:xfrm>
            <a:off x="5580062" y="5607843"/>
            <a:ext cx="3679032" cy="1845470"/>
          </a:xfrm>
          <a:prstGeom prst="roundRect">
            <a:avLst>
              <a:gd name="adj" fmla="val 9677"/>
            </a:avLst>
          </a:prstGeom>
          <a:solidFill>
            <a:srgbClr val="E0EDD4"/>
          </a:solidFill>
          <a:ln w="25400"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pic>
        <p:nvPicPr>
          <p:cNvPr id="45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9593" y="5679281"/>
            <a:ext cx="3298032" cy="1702594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ounded Rectangle"/>
          <p:cNvSpPr/>
          <p:nvPr/>
        </p:nvSpPr>
        <p:spPr>
          <a:xfrm>
            <a:off x="9497218" y="5607843"/>
            <a:ext cx="3679032" cy="1845470"/>
          </a:xfrm>
          <a:prstGeom prst="roundRect">
            <a:avLst>
              <a:gd name="adj" fmla="val 9677"/>
            </a:avLst>
          </a:prstGeom>
          <a:solidFill>
            <a:srgbClr val="E0EDD4"/>
          </a:solidFill>
          <a:ln w="25400"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pic>
        <p:nvPicPr>
          <p:cNvPr id="45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63906" y="5726906"/>
            <a:ext cx="3274219" cy="1619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1625" y="2143125"/>
            <a:ext cx="2262188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P choses fake c, R  s.t.                    ."/>
          <p:cNvSpPr/>
          <p:nvPr/>
        </p:nvSpPr>
        <p:spPr>
          <a:xfrm>
            <a:off x="5996781" y="3048000"/>
            <a:ext cx="8215313" cy="809625"/>
          </a:xfrm>
          <a:prstGeom prst="roundRect">
            <a:avLst>
              <a:gd name="adj" fmla="val 22059"/>
            </a:avLst>
          </a:prstGeom>
          <a:solidFill>
            <a:srgbClr val="F9D3E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  <a:r>
              <a:rPr b="1" i="1"/>
              <a:t>P</a:t>
            </a:r>
            <a:r>
              <a:rPr i="1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t>choses fake</a:t>
            </a:r>
            <a:r>
              <a:rPr i="1"/>
              <a:t>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c, R  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s.t.</a:t>
            </a:r>
            <a:r>
              <a:t>                    .</a:t>
            </a:r>
          </a:p>
        </p:txBody>
      </p:sp>
      <p:sp>
        <p:nvSpPr>
          <p:cNvPr id="456" name="ZK protocols only work when “live” (or use Fiat-Shamir heuristic for non-interactive)"/>
          <p:cNvSpPr/>
          <p:nvPr/>
        </p:nvSpPr>
        <p:spPr>
          <a:xfrm>
            <a:off x="2710656" y="7679531"/>
            <a:ext cx="10429876" cy="1285876"/>
          </a:xfrm>
          <a:prstGeom prst="roundRect">
            <a:avLst>
              <a:gd name="adj" fmla="val 13889"/>
            </a:avLst>
          </a:prstGeom>
          <a:solidFill>
            <a:srgbClr val="F9D3E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 defTabSz="547687">
              <a:defRPr b="0" i="1" spc="0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ZK protocols only work when “live” (or use Fiat-Shamir heuristic for non-interactive)</a:t>
            </a:r>
          </a:p>
        </p:txBody>
      </p:sp>
      <p:sp>
        <p:nvSpPr>
          <p:cNvPr id="457" name="Observer can compute          ..."/>
          <p:cNvSpPr/>
          <p:nvPr/>
        </p:nvSpPr>
        <p:spPr>
          <a:xfrm>
            <a:off x="5937250" y="4798218"/>
            <a:ext cx="7441407" cy="809626"/>
          </a:xfrm>
          <a:prstGeom prst="roundRect">
            <a:avLst>
              <a:gd name="adj" fmla="val 22059"/>
            </a:avLst>
          </a:prstGeom>
          <a:solidFill>
            <a:srgbClr val="F9D3E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 defTabSz="547687">
              <a:defRPr b="0" spc="0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Observer can compute          ...</a:t>
            </a:r>
          </a:p>
        </p:txBody>
      </p:sp>
      <p:pic>
        <p:nvPicPr>
          <p:cNvPr id="458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54593" y="4976812"/>
            <a:ext cx="1131095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Oval"/>
          <p:cNvSpPr/>
          <p:nvPr/>
        </p:nvSpPr>
        <p:spPr>
          <a:xfrm>
            <a:off x="5568156" y="5607843"/>
            <a:ext cx="1309688" cy="571501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460" name="Oval"/>
          <p:cNvSpPr/>
          <p:nvPr/>
        </p:nvSpPr>
        <p:spPr>
          <a:xfrm>
            <a:off x="9532937" y="5607843"/>
            <a:ext cx="1309688" cy="571501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pic>
        <p:nvPicPr>
          <p:cNvPr id="461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140281" y="3226593"/>
            <a:ext cx="2464594" cy="500064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Circle"/>
          <p:cNvSpPr/>
          <p:nvPr/>
        </p:nvSpPr>
        <p:spPr>
          <a:xfrm>
            <a:off x="5203825" y="4304506"/>
            <a:ext cx="571500" cy="571501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463" name="Circle"/>
          <p:cNvSpPr/>
          <p:nvPr/>
        </p:nvSpPr>
        <p:spPr>
          <a:xfrm>
            <a:off x="4548981" y="3159918"/>
            <a:ext cx="571501" cy="571501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464" name="Oval"/>
          <p:cNvSpPr/>
          <p:nvPr/>
        </p:nvSpPr>
        <p:spPr>
          <a:xfrm>
            <a:off x="7675562" y="6834187"/>
            <a:ext cx="916782" cy="571501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465" name="Oval"/>
          <p:cNvSpPr/>
          <p:nvPr/>
        </p:nvSpPr>
        <p:spPr>
          <a:xfrm>
            <a:off x="11676062" y="6834187"/>
            <a:ext cx="916782" cy="571501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grpSp>
        <p:nvGrpSpPr>
          <p:cNvPr id="468" name="Group"/>
          <p:cNvGrpSpPr/>
          <p:nvPr/>
        </p:nvGrpSpPr>
        <p:grpSpPr>
          <a:xfrm>
            <a:off x="6080234" y="4352271"/>
            <a:ext cx="1205599" cy="509047"/>
            <a:chOff x="0" y="0"/>
            <a:chExt cx="1205598" cy="509046"/>
          </a:xfrm>
        </p:grpSpPr>
        <p:sp>
          <p:nvSpPr>
            <p:cNvPr id="466" name="Line"/>
            <p:cNvSpPr/>
            <p:nvPr/>
          </p:nvSpPr>
          <p:spPr>
            <a:xfrm>
              <a:off x="18547" y="8259"/>
              <a:ext cx="1187052" cy="482241"/>
            </a:xfrm>
            <a:prstGeom prst="line">
              <a:avLst/>
            </a:prstGeom>
            <a:noFill/>
            <a:ln w="25400" cap="flat">
              <a:solidFill>
                <a:srgbClr val="EE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7" name="Line"/>
            <p:cNvSpPr/>
            <p:nvPr/>
          </p:nvSpPr>
          <p:spPr>
            <a:xfrm flipV="1">
              <a:off x="0" y="0"/>
              <a:ext cx="1191182" cy="509047"/>
            </a:xfrm>
            <a:prstGeom prst="line">
              <a:avLst/>
            </a:prstGeom>
            <a:noFill/>
            <a:ln w="25400" cap="flat">
              <a:solidFill>
                <a:srgbClr val="EE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0389395" y="2644247"/>
            <a:ext cx="619125" cy="511970"/>
            <a:chOff x="0" y="0"/>
            <a:chExt cx="619124" cy="511968"/>
          </a:xfrm>
        </p:grpSpPr>
        <p:sp>
          <p:nvSpPr>
            <p:cNvPr id="469" name="Line"/>
            <p:cNvSpPr/>
            <p:nvPr/>
          </p:nvSpPr>
          <p:spPr>
            <a:xfrm>
              <a:off x="9525" y="8306"/>
              <a:ext cx="609600" cy="485012"/>
            </a:xfrm>
            <a:prstGeom prst="line">
              <a:avLst/>
            </a:prstGeom>
            <a:noFill/>
            <a:ln w="25400" cap="flat">
              <a:solidFill>
                <a:srgbClr val="EE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0" name="Line"/>
            <p:cNvSpPr/>
            <p:nvPr/>
          </p:nvSpPr>
          <p:spPr>
            <a:xfrm flipV="1">
              <a:off x="0" y="0"/>
              <a:ext cx="611722" cy="511969"/>
            </a:xfrm>
            <a:prstGeom prst="line">
              <a:avLst/>
            </a:prstGeom>
            <a:noFill/>
            <a:ln w="25400" cap="flat">
              <a:solidFill>
                <a:srgbClr val="EE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74" name="Group"/>
          <p:cNvGrpSpPr/>
          <p:nvPr/>
        </p:nvGrpSpPr>
        <p:grpSpPr>
          <a:xfrm>
            <a:off x="11758614" y="2644247"/>
            <a:ext cx="619125" cy="511970"/>
            <a:chOff x="0" y="0"/>
            <a:chExt cx="619124" cy="511968"/>
          </a:xfrm>
        </p:grpSpPr>
        <p:sp>
          <p:nvSpPr>
            <p:cNvPr id="472" name="Line"/>
            <p:cNvSpPr/>
            <p:nvPr/>
          </p:nvSpPr>
          <p:spPr>
            <a:xfrm>
              <a:off x="9525" y="8306"/>
              <a:ext cx="609600" cy="485012"/>
            </a:xfrm>
            <a:prstGeom prst="line">
              <a:avLst/>
            </a:prstGeom>
            <a:noFill/>
            <a:ln w="25400" cap="flat">
              <a:solidFill>
                <a:srgbClr val="EE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3" name="Line"/>
            <p:cNvSpPr/>
            <p:nvPr/>
          </p:nvSpPr>
          <p:spPr>
            <a:xfrm flipV="1">
              <a:off x="0" y="0"/>
              <a:ext cx="611722" cy="511969"/>
            </a:xfrm>
            <a:prstGeom prst="line">
              <a:avLst/>
            </a:prstGeom>
            <a:noFill/>
            <a:ln w="25400" cap="flat">
              <a:solidFill>
                <a:srgbClr val="EE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475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37312" y="2688431"/>
            <a:ext cx="1226345" cy="500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droppedImage.pdf" descr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558337" y="2676525"/>
            <a:ext cx="2881313" cy="440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droppedImage.pdf" descr="dropped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37175" y="4397375"/>
            <a:ext cx="1905000" cy="321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xit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xit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xit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xit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2" grpId="10"/>
      <p:bldP build="whole" bldLvl="1" animBg="1" rev="0" advAuto="0" spid="474" grpId="2"/>
      <p:bldP build="whole" bldLvl="1" animBg="1" rev="0" advAuto="0" spid="462" grpId="13"/>
      <p:bldP build="whole" bldLvl="1" animBg="1" rev="0" advAuto="0" spid="461" grpId="8"/>
      <p:bldP build="whole" bldLvl="1" animBg="1" rev="0" advAuto="0" spid="448" grpId="11"/>
      <p:bldP build="whole" bldLvl="1" animBg="1" rev="0" advAuto="0" spid="455" grpId="3"/>
      <p:bldP build="whole" bldLvl="1" animBg="1" rev="0" advAuto="0" spid="474" grpId="5"/>
      <p:bldP build="whole" bldLvl="1" animBg="1" rev="0" advAuto="0" spid="468" grpId="6"/>
      <p:bldP build="whole" bldLvl="1" animBg="1" rev="0" advAuto="0" spid="465" grpId="18"/>
      <p:bldP build="whole" bldLvl="1" animBg="1" rev="0" advAuto="0" spid="460" grpId="17"/>
      <p:bldP build="whole" bldLvl="1" animBg="1" rev="0" advAuto="0" spid="459" grpId="20"/>
      <p:bldP build="whole" bldLvl="1" animBg="1" rev="0" advAuto="0" spid="468" grpId="14"/>
      <p:bldP build="whole" bldLvl="1" animBg="1" rev="0" advAuto="0" spid="464" grpId="19"/>
      <p:bldP build="whole" bldLvl="1" animBg="1" rev="0" advAuto="0" spid="471" grpId="1"/>
      <p:bldP build="whole" bldLvl="1" animBg="1" rev="0" advAuto="0" spid="457" grpId="16"/>
      <p:bldP build="whole" bldLvl="1" animBg="1" rev="0" advAuto="0" spid="459" grpId="22"/>
      <p:bldP build="whole" bldLvl="1" animBg="1" rev="0" advAuto="0" spid="471" grpId="4"/>
      <p:bldP build="whole" bldLvl="1" animBg="1" rev="0" advAuto="0" spid="460" grpId="23"/>
      <p:bldP build="whole" bldLvl="1" animBg="1" rev="0" advAuto="0" spid="464" grpId="24"/>
      <p:bldP build="whole" bldLvl="1" animBg="1" rev="0" advAuto="0" spid="458" grpId="12"/>
      <p:bldP build="whole" bldLvl="1" animBg="1" rev="0" advAuto="0" spid="465" grpId="25"/>
      <p:bldP build="whole" bldLvl="1" animBg="1" rev="0" advAuto="0" spid="463" grpId="9"/>
      <p:bldP build="whole" bldLvl="1" animBg="1" rev="0" advAuto="0" spid="456" grpId="21"/>
      <p:bldP build="whole" bldLvl="1" animBg="1" rev="0" advAuto="0" spid="463" grpId="15"/>
      <p:bldP build="whole" bldLvl="1" animBg="1" rev="0" advAuto="0" spid="448" grpId="7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-P for vote t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C-P for vote testing</a:t>
            </a:r>
          </a:p>
        </p:txBody>
      </p:sp>
      <p:sp>
        <p:nvSpPr>
          <p:cNvPr id="482" name="Can I prove a vote is zero or one?  First, how about “proving” it’s zero using C-P.…"/>
          <p:cNvSpPr txBox="1"/>
          <p:nvPr/>
        </p:nvSpPr>
        <p:spPr>
          <a:xfrm>
            <a:off x="3222625" y="2095500"/>
            <a:ext cx="10846594" cy="6798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Can I prove a vote is zero or one?  First, how about “proving” it’s zero using C-P.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Want to verify                  for a specific value of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v</a:t>
            </a:r>
            <a:r>
              <a:t>?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“Prove we know </a:t>
            </a:r>
            <a14:m>
              <m:oMath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” (or we could symmetrically prove we know </a:t>
            </a:r>
            <a14:m>
              <m:oMath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)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Do C-P protocol where                       becomes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We could do this for any value of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v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Challenge is to do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v </a:t>
            </a:r>
            <a:r>
              <a:t>=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0</a:t>
            </a:r>
            <a:r>
              <a:t> and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v </a:t>
            </a:r>
            <a:r>
              <a:t>=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1</a:t>
            </a:r>
            <a:r>
              <a:t> at the same time.</a:t>
            </a:r>
          </a:p>
        </p:txBody>
      </p:sp>
      <p:pic>
        <p:nvPicPr>
          <p:cNvPr id="48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4706" y="5907881"/>
            <a:ext cx="2262188" cy="440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13306" y="5586412"/>
            <a:ext cx="3298032" cy="1035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81650" y="3661568"/>
            <a:ext cx="1678782" cy="440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dministriv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Administrivia</a:t>
            </a:r>
          </a:p>
        </p:txBody>
      </p:sp>
      <p:sp>
        <p:nvSpPr>
          <p:cNvPr id="163" name="Project 1: Going online tomorro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1: Going online tomorrow</a:t>
            </a:r>
          </a:p>
          <a:p>
            <a:pPr lvl="1"/>
            <a:r>
              <a:t>Some coding, some written bits — get started early</a:t>
            </a:r>
          </a:p>
          <a:p>
            <a:pPr lvl="1"/>
          </a:p>
          <a:p>
            <a:pPr/>
            <a:r>
              <a:t>Proper use of Piazza</a:t>
            </a:r>
          </a:p>
          <a:p>
            <a:pPr lvl="1"/>
            <a:r>
              <a:t>Please don’t post partial solutions (code, hash values, etc.) without marking those posts as “private” to the instructors.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ramer-Damgård-Schoenmakers (1996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Cramer-Damgård-Schoenmakers (1996)</a:t>
            </a:r>
          </a:p>
        </p:txBody>
      </p:sp>
      <p:sp>
        <p:nvSpPr>
          <p:cNvPr id="490" name="Can run two Chaum-Pedersen (or any two ZK proofs like this) simultaneously, one “real” and one “simulated”.…"/>
          <p:cNvSpPr txBox="1"/>
          <p:nvPr/>
        </p:nvSpPr>
        <p:spPr>
          <a:xfrm>
            <a:off x="3222625" y="2095500"/>
            <a:ext cx="9810750" cy="6798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Can run two Chaum-Pedersen (or any two ZK proofs like this) simultaneously, one “real” and one “simulated”.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First, fake a proof (e.g., for </a:t>
            </a:r>
            <a:r>
              <a:rPr i="1">
                <a:latin typeface="Times Roman"/>
                <a:ea typeface="Times Roman"/>
                <a:cs typeface="Times Roman"/>
                <a:sym typeface="Times Roman"/>
              </a:rPr>
              <a:t>v </a:t>
            </a:r>
            <a:r>
              <a:t>= 1) in advance.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Then, announce the first message for both protocols.  Challenger sends </a:t>
            </a:r>
            <a:r>
              <a:rPr i="1" spc="-72" sz="3600">
                <a:latin typeface="Times Roman"/>
                <a:ea typeface="Times Roman"/>
                <a:cs typeface="Times Roman"/>
                <a:sym typeface="Times Roman"/>
              </a:rPr>
              <a:t>c</a:t>
            </a:r>
            <a:r>
              <a:t>, prover announced a split 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where                   , then executes both ZK protocols.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Verifier cannot tell which one was real vs. simulated, but knows that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one</a:t>
            </a:r>
            <a:r>
              <a:t> of them was real.</a:t>
            </a:r>
          </a:p>
        </p:txBody>
      </p:sp>
      <p:pic>
        <p:nvPicPr>
          <p:cNvPr id="49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5168" y="5373687"/>
            <a:ext cx="845345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5781" y="5911056"/>
            <a:ext cx="1893094" cy="333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rypto 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1A4F9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Crypto summary</a:t>
            </a:r>
          </a:p>
        </p:txBody>
      </p:sp>
      <p:sp>
        <p:nvSpPr>
          <p:cNvPr id="497" name="At the end of the day, any election observer can now:…"/>
          <p:cNvSpPr txBox="1"/>
          <p:nvPr/>
        </p:nvSpPr>
        <p:spPr>
          <a:xfrm>
            <a:off x="3222625" y="2095500"/>
            <a:ext cx="10600085" cy="6798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At the end of the day,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any</a:t>
            </a:r>
            <a:r>
              <a:t> election observer can now: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- verify every single ballot for being “well-formed”</a:t>
            </a:r>
          </a:p>
          <a:p>
            <a:pPr lvl="1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(valid ElGamal tuple, encrypted zero-or-one, etc.)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- add together all the ballots (homomorphically)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- verify a proof of the tally (Chaum-Pedersen again)</a:t>
            </a:r>
          </a:p>
          <a:p>
            <a:pPr lvl="1"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(only the election authority can generate this)</a:t>
            </a: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 defTabSz="547687">
              <a:lnSpc>
                <a:spcPct val="90000"/>
              </a:lnSpc>
              <a:spcBef>
                <a:spcPts val="700"/>
              </a:spcBef>
              <a:buFont typeface="Lucida Grande"/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But we have no idea if the original ciphertext corresponded to the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intent of the voter</a:t>
            </a:r>
            <a:r>
              <a:t> (versus evil machine flipping votes).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One newer, useful trick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pc="-290" sz="5800">
                <a:solidFill>
                  <a:srgbClr val="9929BD"/>
                </a:solidFill>
              </a:defRPr>
            </a:pPr>
            <a:r>
              <a:t>One newer, useful trick:</a:t>
            </a:r>
          </a:p>
          <a:p>
            <a:pPr>
              <a:defRPr spc="-420" sz="8400"/>
            </a:pPr>
            <a:r>
              <a:t>ballot challenge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Line"/>
          <p:cNvSpPr/>
          <p:nvPr/>
        </p:nvSpPr>
        <p:spPr>
          <a:xfrm flipV="1">
            <a:off x="5206519" y="5911020"/>
            <a:ext cx="2921469" cy="1225704"/>
          </a:xfrm>
          <a:prstGeom prst="line">
            <a:avLst/>
          </a:prstGeom>
          <a:ln w="165100">
            <a:solidFill>
              <a:srgbClr val="51515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2" name="Line"/>
          <p:cNvSpPr/>
          <p:nvPr/>
        </p:nvSpPr>
        <p:spPr>
          <a:xfrm flipH="1" flipV="1">
            <a:off x="8192426" y="5910380"/>
            <a:ext cx="3014842" cy="1231901"/>
          </a:xfrm>
          <a:prstGeom prst="line">
            <a:avLst/>
          </a:prstGeom>
          <a:ln w="165100">
            <a:solidFill>
              <a:srgbClr val="51515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3" name="Line"/>
          <p:cNvSpPr/>
          <p:nvPr/>
        </p:nvSpPr>
        <p:spPr>
          <a:xfrm flipV="1">
            <a:off x="8128000" y="3712869"/>
            <a:ext cx="1" cy="1097257"/>
          </a:xfrm>
          <a:prstGeom prst="line">
            <a:avLst/>
          </a:prstGeom>
          <a:ln w="165100">
            <a:solidFill>
              <a:srgbClr val="51515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4" name="Catch a machine if it cheat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Catch a machine if it cheats!</a:t>
            </a:r>
          </a:p>
        </p:txBody>
      </p:sp>
      <p:sp>
        <p:nvSpPr>
          <p:cNvPr id="505" name="voter makes selections"/>
          <p:cNvSpPr/>
          <p:nvPr/>
        </p:nvSpPr>
        <p:spPr>
          <a:xfrm>
            <a:off x="5405437" y="2705100"/>
            <a:ext cx="5410201" cy="1193800"/>
          </a:xfrm>
          <a:prstGeom prst="rect">
            <a:avLst/>
          </a:prstGeom>
          <a:solidFill>
            <a:srgbClr val="00D37A"/>
          </a:solidFill>
          <a:ln w="25400">
            <a:miter lim="400000"/>
          </a:ln>
          <a:effectLst>
            <a:outerShdw sx="100000" sy="100000" kx="0" ky="0" algn="b" rotWithShape="0" blurRad="127000" dist="762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buClr>
                <a:srgbClr val="73A3E6"/>
              </a:buClr>
              <a:defRPr spc="-107" sz="3600"/>
            </a:lvl1pPr>
          </a:lstStyle>
          <a:p>
            <a:pPr/>
            <a:r>
              <a:t>voter makes selections</a:t>
            </a:r>
          </a:p>
        </p:txBody>
      </p:sp>
      <p:sp>
        <p:nvSpPr>
          <p:cNvPr id="506" name="voting machine commits irrevocably to the ballot to be cast"/>
          <p:cNvSpPr/>
          <p:nvPr/>
        </p:nvSpPr>
        <p:spPr>
          <a:xfrm>
            <a:off x="5421312" y="4813300"/>
            <a:ext cx="5410201" cy="1193800"/>
          </a:xfrm>
          <a:prstGeom prst="rect">
            <a:avLst/>
          </a:prstGeom>
          <a:solidFill>
            <a:srgbClr val="91A4F9"/>
          </a:solidFill>
          <a:ln w="25400">
            <a:miter lim="400000"/>
          </a:ln>
          <a:effectLst>
            <a:outerShdw sx="100000" sy="100000" kx="0" ky="0" algn="b" rotWithShape="0" blurRad="127000" dist="762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  <a:buClr>
                <a:srgbClr val="73A3E6"/>
              </a:buClr>
              <a:defRPr spc="-78" sz="2600"/>
            </a:pPr>
            <a:r>
              <a:t>voting machine commits </a:t>
            </a:r>
            <a:r>
              <a:rPr>
                <a:solidFill>
                  <a:srgbClr val="000000"/>
                </a:solidFill>
              </a:rPr>
              <a:t>irrevocably</a:t>
            </a:r>
            <a:r>
              <a:t> to the ballot to be cast</a:t>
            </a:r>
          </a:p>
        </p:txBody>
      </p:sp>
      <p:sp>
        <p:nvSpPr>
          <p:cNvPr id="507" name="confirmed…"/>
          <p:cNvSpPr/>
          <p:nvPr/>
        </p:nvSpPr>
        <p:spPr>
          <a:xfrm>
            <a:off x="1452562" y="7340600"/>
            <a:ext cx="5410201" cy="1473200"/>
          </a:xfrm>
          <a:prstGeom prst="rect">
            <a:avLst/>
          </a:prstGeom>
          <a:solidFill>
            <a:srgbClr val="00D37A"/>
          </a:solidFill>
          <a:ln w="25400">
            <a:miter lim="400000"/>
          </a:ln>
          <a:effectLst>
            <a:outerShdw sx="100000" sy="100000" kx="0" ky="0" algn="b" rotWithShape="0" blurRad="127000" dist="762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buClr>
                <a:srgbClr val="73A3E6"/>
              </a:buClr>
              <a:defRPr spc="-84" sz="2800"/>
            </a:pPr>
            <a:r>
              <a:t>confirmed</a:t>
            </a:r>
          </a:p>
          <a:p>
            <a:pPr>
              <a:buClr>
                <a:srgbClr val="73A3E6"/>
              </a:buClr>
              <a:defRPr b="0" spc="-84" sz="2800"/>
            </a:pPr>
            <a:r>
              <a:t>(ballot is cast)</a:t>
            </a:r>
          </a:p>
        </p:txBody>
      </p:sp>
      <p:sp>
        <p:nvSpPr>
          <p:cNvPr id="508" name="show commitment…"/>
          <p:cNvSpPr/>
          <p:nvPr/>
        </p:nvSpPr>
        <p:spPr>
          <a:xfrm>
            <a:off x="9358312" y="7340600"/>
            <a:ext cx="5410201" cy="1473200"/>
          </a:xfrm>
          <a:prstGeom prst="rect">
            <a:avLst/>
          </a:prstGeom>
          <a:solidFill>
            <a:srgbClr val="FF9500"/>
          </a:solidFill>
          <a:ln w="25400">
            <a:miter lim="400000"/>
          </a:ln>
          <a:effectLst>
            <a:outerShdw sx="100000" sy="100000" kx="0" ky="0" algn="b" rotWithShape="0" blurRad="127000" dist="762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700"/>
              </a:spcBef>
              <a:buClr>
                <a:srgbClr val="73A3E6"/>
              </a:buClr>
              <a:defRPr spc="-84" sz="2800"/>
            </a:pPr>
            <a:r>
              <a:t>show commitment</a:t>
            </a:r>
          </a:p>
          <a:p>
            <a:pPr>
              <a:spcBef>
                <a:spcPts val="700"/>
              </a:spcBef>
              <a:buClr>
                <a:srgbClr val="73A3E6"/>
              </a:buClr>
              <a:defRPr b="0" spc="-84" sz="2800"/>
            </a:pPr>
            <a:r>
              <a:t>(ballot is spoiled)</a:t>
            </a:r>
          </a:p>
        </p:txBody>
      </p:sp>
      <p:sp>
        <p:nvSpPr>
          <p:cNvPr id="509" name="voter’s…"/>
          <p:cNvSpPr txBox="1"/>
          <p:nvPr/>
        </p:nvSpPr>
        <p:spPr>
          <a:xfrm>
            <a:off x="7405026" y="6413500"/>
            <a:ext cx="1445948" cy="978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70000"/>
              </a:lnSpc>
              <a:defRPr spc="-68" sz="3400">
                <a:solidFill>
                  <a:srgbClr val="929292"/>
                </a:solidFill>
              </a:defRPr>
            </a:pPr>
            <a:r>
              <a:t>voter’s</a:t>
            </a:r>
          </a:p>
          <a:p>
            <a:pPr>
              <a:lnSpc>
                <a:spcPct val="70000"/>
              </a:lnSpc>
              <a:defRPr spc="-68" sz="3400">
                <a:solidFill>
                  <a:srgbClr val="929292"/>
                </a:solidFill>
              </a:defRPr>
            </a:pPr>
            <a:r>
              <a:t>choice</a:t>
            </a:r>
          </a:p>
        </p:txBody>
      </p:sp>
      <p:sp>
        <p:nvSpPr>
          <p:cNvPr id="510" name="“cast”"/>
          <p:cNvSpPr txBox="1"/>
          <p:nvPr/>
        </p:nvSpPr>
        <p:spPr>
          <a:xfrm>
            <a:off x="3897444" y="6311444"/>
            <a:ext cx="1277805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“cast”</a:t>
            </a:r>
          </a:p>
        </p:txBody>
      </p:sp>
      <p:sp>
        <p:nvSpPr>
          <p:cNvPr id="511" name="“challenge”"/>
          <p:cNvSpPr txBox="1"/>
          <p:nvPr/>
        </p:nvSpPr>
        <p:spPr>
          <a:xfrm>
            <a:off x="11666017" y="6311444"/>
            <a:ext cx="228240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“challenge”</a:t>
            </a:r>
          </a:p>
        </p:txBody>
      </p:sp>
      <p:sp>
        <p:nvSpPr>
          <p:cNvPr id="512" name="Benaloh challenges [2006]"/>
          <p:cNvSpPr txBox="1"/>
          <p:nvPr/>
        </p:nvSpPr>
        <p:spPr>
          <a:xfrm>
            <a:off x="1647083" y="2082344"/>
            <a:ext cx="1451610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Benaloh challenges [2006]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8" grpId="10"/>
      <p:bldP build="whole" bldLvl="1" animBg="1" rev="0" advAuto="0" spid="506" grpId="2"/>
      <p:bldP build="whole" bldLvl="1" animBg="1" rev="0" advAuto="0" spid="510" grpId="7"/>
      <p:bldP build="whole" bldLvl="1" animBg="1" rev="0" advAuto="0" spid="505" grpId="1"/>
      <p:bldP build="whole" bldLvl="1" animBg="1" rev="0" advAuto="0" spid="502" grpId="6"/>
      <p:bldP build="whole" bldLvl="1" animBg="1" rev="0" advAuto="0" spid="503" grpId="3"/>
      <p:bldP build="whole" bldLvl="1" animBg="1" rev="0" advAuto="0" spid="501" grpId="5"/>
      <p:bldP build="whole" bldLvl="1" animBg="1" rev="0" advAuto="0" spid="507" grpId="9"/>
      <p:bldP build="whole" bldLvl="1" animBg="1" rev="0" advAuto="0" spid="509" grpId="4"/>
      <p:bldP build="whole" bldLvl="1" animBg="1" rev="0" advAuto="0" spid="511" grpId="8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Only election officials (or trustees) have a (or shares of a) to decrypt totals."/>
          <p:cNvSpPr/>
          <p:nvPr/>
        </p:nvSpPr>
        <p:spPr>
          <a:xfrm>
            <a:off x="5682456" y="4180547"/>
            <a:ext cx="10189369" cy="272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500" y="6545"/>
                </a:lnTo>
                <a:lnTo>
                  <a:pt x="7500" y="21096"/>
                </a:lnTo>
                <a:cubicBezTo>
                  <a:pt x="7500" y="21374"/>
                  <a:pt x="7560" y="21600"/>
                  <a:pt x="7634" y="21600"/>
                </a:cubicBezTo>
                <a:lnTo>
                  <a:pt x="21465" y="21600"/>
                </a:lnTo>
                <a:cubicBezTo>
                  <a:pt x="21540" y="21600"/>
                  <a:pt x="21600" y="21374"/>
                  <a:pt x="21600" y="21096"/>
                </a:cubicBezTo>
                <a:lnTo>
                  <a:pt x="21600" y="5610"/>
                </a:lnTo>
                <a:cubicBezTo>
                  <a:pt x="21600" y="5332"/>
                  <a:pt x="21540" y="5106"/>
                  <a:pt x="21465" y="5106"/>
                </a:cubicBezTo>
                <a:lnTo>
                  <a:pt x="8526" y="51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pc="0" sz="3600">
                <a:solidFill>
                  <a:srgbClr val="000000"/>
                </a:solidFill>
              </a:defRPr>
            </a:pPr>
            <a:r>
              <a:t>Only election officials (or trustees) have </a:t>
            </a:r>
            <a:r>
              <a:rPr b="1" i="1">
                <a:solidFill>
                  <a:schemeClr val="accent5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t> (or shares of </a:t>
            </a:r>
            <a:r>
              <a:rPr b="1" i="1">
                <a:solidFill>
                  <a:schemeClr val="accent5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t>) to decrypt totals.</a:t>
            </a:r>
          </a:p>
        </p:txBody>
      </p:sp>
      <p:sp>
        <p:nvSpPr>
          <p:cNvPr id="517" name="When challenged, machine reveals random nonces (r), observer can decrypt."/>
          <p:cNvSpPr/>
          <p:nvPr/>
        </p:nvSpPr>
        <p:spPr>
          <a:xfrm>
            <a:off x="5682456" y="5831547"/>
            <a:ext cx="10189369" cy="272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500" y="6545"/>
                </a:lnTo>
                <a:lnTo>
                  <a:pt x="7500" y="21096"/>
                </a:lnTo>
                <a:cubicBezTo>
                  <a:pt x="7500" y="21374"/>
                  <a:pt x="7560" y="21600"/>
                  <a:pt x="7634" y="21600"/>
                </a:cubicBezTo>
                <a:lnTo>
                  <a:pt x="21465" y="21600"/>
                </a:lnTo>
                <a:cubicBezTo>
                  <a:pt x="21540" y="21600"/>
                  <a:pt x="21600" y="21374"/>
                  <a:pt x="21600" y="21096"/>
                </a:cubicBezTo>
                <a:lnTo>
                  <a:pt x="21600" y="5610"/>
                </a:lnTo>
                <a:cubicBezTo>
                  <a:pt x="21600" y="5332"/>
                  <a:pt x="21540" y="5106"/>
                  <a:pt x="21465" y="5106"/>
                </a:cubicBezTo>
                <a:lnTo>
                  <a:pt x="8526" y="51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pc="0" sz="3600">
                <a:solidFill>
                  <a:srgbClr val="000000"/>
                </a:solidFill>
              </a:defRPr>
            </a:pPr>
            <a:r>
              <a:t>When challenged, machine reveals random nonces (</a:t>
            </a:r>
            <a:r>
              <a:rPr b="1" i="1">
                <a:solidFill>
                  <a:schemeClr val="accent1"/>
                </a:solidFill>
                <a:latin typeface="Times Roman"/>
                <a:ea typeface="Times Roman"/>
                <a:cs typeface="Times Roman"/>
                <a:sym typeface="Times Roman"/>
              </a:rPr>
              <a:t>r</a:t>
            </a:r>
            <a:r>
              <a:t>), observer can decrypt.</a:t>
            </a:r>
          </a:p>
        </p:txBody>
      </p:sp>
      <p:sp>
        <p:nvSpPr>
          <p:cNvPr id="518" name="ElGamal extra goo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ElGamal extra goodies</a:t>
            </a:r>
          </a:p>
        </p:txBody>
      </p:sp>
      <p:sp>
        <p:nvSpPr>
          <p:cNvPr id="519" name="Two ways to decrypt:"/>
          <p:cNvSpPr txBox="1"/>
          <p:nvPr/>
        </p:nvSpPr>
        <p:spPr>
          <a:xfrm>
            <a:off x="2179587" y="2030543"/>
            <a:ext cx="3561444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pc="-56" sz="2800">
                <a:solidFill>
                  <a:srgbClr val="000000"/>
                </a:solidFill>
              </a:defRPr>
            </a:lvl1pPr>
          </a:lstStyle>
          <a:p>
            <a:pPr/>
            <a:r>
              <a:t>Two ways to decrypt:</a:t>
            </a:r>
          </a:p>
        </p:txBody>
      </p:sp>
      <p:sp>
        <p:nvSpPr>
          <p:cNvPr id="520" name="g group generator…"/>
          <p:cNvSpPr txBox="1"/>
          <p:nvPr/>
        </p:nvSpPr>
        <p:spPr>
          <a:xfrm>
            <a:off x="2368550" y="6337300"/>
            <a:ext cx="91440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584200">
              <a:lnSpc>
                <a:spcPct val="60000"/>
              </a:lnSpc>
              <a:spcBef>
                <a:spcPts val="1200"/>
              </a:spcBef>
              <a:buFont typeface="Lucida Grande"/>
              <a:tabLst>
                <a:tab pos="1270000" algn="l"/>
              </a:tabLst>
              <a:defRPr b="0" spc="-53" sz="2700">
                <a:solidFill>
                  <a:srgbClr val="000000"/>
                </a:solidFill>
              </a:defRPr>
            </a:pPr>
            <a:r>
              <a:rPr i="1" spc="-74" sz="3700">
                <a:latin typeface="Times Roman"/>
                <a:ea typeface="Times Roman"/>
                <a:cs typeface="Times Roman"/>
                <a:sym typeface="Times Roman"/>
              </a:rPr>
              <a:t>g	</a:t>
            </a:r>
            <a:r>
              <a:t>group generator</a:t>
            </a:r>
          </a:p>
          <a:p>
            <a:pPr algn="l" defTabSz="584200">
              <a:lnSpc>
                <a:spcPct val="60000"/>
              </a:lnSpc>
              <a:spcBef>
                <a:spcPts val="1200"/>
              </a:spcBef>
              <a:buFont typeface="Lucida Grande"/>
              <a:tabLst>
                <a:tab pos="1270000" algn="l"/>
              </a:tabLst>
              <a:defRPr b="0" spc="-53" sz="2700">
                <a:solidFill>
                  <a:srgbClr val="000000"/>
                </a:solidFill>
              </a:defRPr>
            </a:pPr>
            <a:r>
              <a:rPr i="1" spc="-74" sz="3700">
                <a:latin typeface="Times Roman"/>
                <a:ea typeface="Times Roman"/>
                <a:cs typeface="Times Roman"/>
                <a:sym typeface="Times Roman"/>
              </a:rPr>
              <a:t>M	</a:t>
            </a:r>
            <a:r>
              <a:t>plaintext (message)</a:t>
            </a:r>
          </a:p>
          <a:p>
            <a:pPr algn="l" defTabSz="584200">
              <a:lnSpc>
                <a:spcPct val="60000"/>
              </a:lnSpc>
              <a:spcBef>
                <a:spcPts val="1200"/>
              </a:spcBef>
              <a:buFont typeface="Lucida Grande"/>
              <a:tabLst>
                <a:tab pos="1270000" algn="l"/>
              </a:tabLst>
              <a:defRPr b="0" spc="-53" sz="2700">
                <a:solidFill>
                  <a:srgbClr val="000000"/>
                </a:solidFill>
              </a:defRPr>
            </a:pPr>
            <a:r>
              <a:rPr i="1" spc="-74" sz="3700">
                <a:solidFill>
                  <a:srgbClr val="6600FF"/>
                </a:solidFill>
                <a:latin typeface="Times Roman"/>
                <a:ea typeface="Times Roman"/>
                <a:cs typeface="Times Roman"/>
                <a:sym typeface="Times Roman"/>
              </a:rPr>
              <a:t>r</a:t>
            </a:r>
            <a:r>
              <a:rPr i="1" spc="-74" sz="37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t>random (chosen at encryption time)</a:t>
            </a:r>
          </a:p>
          <a:p>
            <a:pPr algn="l" defTabSz="584200">
              <a:lnSpc>
                <a:spcPct val="60000"/>
              </a:lnSpc>
              <a:spcBef>
                <a:spcPts val="1200"/>
              </a:spcBef>
              <a:buFont typeface="Lucida Grande"/>
              <a:tabLst>
                <a:tab pos="1270000" algn="l"/>
              </a:tabLst>
              <a:defRPr b="0" spc="-53" sz="2700">
                <a:solidFill>
                  <a:srgbClr val="000000"/>
                </a:solidFill>
              </a:defRPr>
            </a:pPr>
            <a:r>
              <a:rPr i="1" spc="-74" sz="3700">
                <a:solidFill>
                  <a:srgbClr val="FF3217"/>
                </a:solidFill>
                <a:latin typeface="Times Roman"/>
                <a:ea typeface="Times Roman"/>
                <a:cs typeface="Times Roman"/>
                <a:sym typeface="Times Roman"/>
              </a:rPr>
              <a:t>a</a:t>
            </a:r>
            <a:r>
              <a:rPr i="1" spc="-74" sz="37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t>(private) decryption key </a:t>
            </a:r>
          </a:p>
          <a:p>
            <a:pPr algn="l" defTabSz="584200">
              <a:lnSpc>
                <a:spcPct val="60000"/>
              </a:lnSpc>
              <a:spcBef>
                <a:spcPts val="1200"/>
              </a:spcBef>
              <a:buFont typeface="Lucida Grande"/>
              <a:tabLst>
                <a:tab pos="1270000" algn="l"/>
              </a:tabLst>
              <a:defRPr b="0" spc="-53" sz="2700">
                <a:solidFill>
                  <a:srgbClr val="000000"/>
                </a:solidFill>
              </a:defRPr>
            </a:pPr>
            <a:r>
              <a:rPr i="1" spc="-74" sz="3700">
                <a:latin typeface="Times Roman"/>
                <a:ea typeface="Times Roman"/>
                <a:cs typeface="Times Roman"/>
                <a:sym typeface="Times Roman"/>
              </a:rPr>
              <a:t>	</a:t>
            </a:r>
            <a:r>
              <a:t>(public) encryption key</a:t>
            </a:r>
          </a:p>
        </p:txBody>
      </p:sp>
      <p:pic>
        <p:nvPicPr>
          <p:cNvPr id="52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0" y="8394700"/>
            <a:ext cx="393700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2700" y="2602971"/>
            <a:ext cx="7899400" cy="3785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6" grpId="1"/>
      <p:bldP build="whole" bldLvl="1" animBg="1" rev="0" advAuto="0" spid="516" grpId="3"/>
      <p:bldP build="whole" bldLvl="1" animBg="1" rev="0" advAuto="0" spid="517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hallenging the mach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Challenging the machine</a:t>
            </a:r>
          </a:p>
        </p:txBody>
      </p:sp>
      <p:sp>
        <p:nvSpPr>
          <p:cNvPr id="525" name="When challenged, the machine must reveal 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47687">
              <a:spcBef>
                <a:spcPts val="1300"/>
              </a:spcBef>
            </a:pPr>
            <a:r>
              <a:t>When challenged, the machine must reveal </a:t>
            </a:r>
            <a:r>
              <a:rPr i="1">
                <a:solidFill>
                  <a:srgbClr val="91A4F9"/>
                </a:solidFill>
                <a:latin typeface="Times Roman"/>
                <a:ea typeface="Times Roman"/>
                <a:cs typeface="Times Roman"/>
                <a:sym typeface="Times Roman"/>
              </a:rPr>
              <a:t>r</a:t>
            </a:r>
          </a:p>
          <a:p>
            <a:pPr lvl="1" defTabSz="547687">
              <a:spcBef>
                <a:spcPts val="700"/>
              </a:spcBef>
              <a:defRPr sz="3200"/>
            </a:pPr>
            <a:r>
              <a:t>We can then decrypt this ballot (only) and see if it’s what we expected to see</a:t>
            </a:r>
          </a:p>
          <a:p>
            <a:pPr defTabSz="547687">
              <a:spcBef>
                <a:spcPts val="1300"/>
              </a:spcBef>
            </a:pPr>
          </a:p>
          <a:p>
            <a:pPr defTabSz="547687">
              <a:spcBef>
                <a:spcPts val="1300"/>
              </a:spcBef>
            </a:pPr>
            <a:r>
              <a:t>In Benaloh, the encrypted ballot is on paper</a:t>
            </a:r>
          </a:p>
          <a:p>
            <a:pPr lvl="1" defTabSz="547687">
              <a:spcBef>
                <a:spcPts val="700"/>
              </a:spcBef>
              <a:defRPr sz="3200"/>
            </a:pPr>
            <a:r>
              <a:t>An </a:t>
            </a:r>
            <a:r>
              <a:rPr b="1">
                <a:solidFill>
                  <a:srgbClr val="91A4F9"/>
                </a:solidFill>
                <a:latin typeface="+mn-lt"/>
                <a:ea typeface="+mn-ea"/>
                <a:cs typeface="+mn-cs"/>
                <a:sym typeface="Roboto"/>
              </a:rPr>
              <a:t>irrevocable</a:t>
            </a:r>
            <a:r>
              <a:t> output medium</a:t>
            </a:r>
          </a:p>
          <a:p>
            <a:pPr lvl="1" defTabSz="547687">
              <a:spcBef>
                <a:spcPts val="700"/>
              </a:spcBef>
              <a:defRPr sz="3200"/>
            </a:pPr>
            <a:r>
              <a:t>decrypting requires additional equipment</a:t>
            </a:r>
          </a:p>
          <a:p>
            <a:pPr defTabSz="547687">
              <a:spcBef>
                <a:spcPts val="1300"/>
              </a:spcBef>
            </a:pPr>
          </a:p>
          <a:p>
            <a:pPr defTabSz="547687">
              <a:spcBef>
                <a:spcPts val="1300"/>
              </a:spcBef>
            </a:pPr>
            <a:r>
              <a:t>VoteBox (2008) has an irrevocable publishing system</a:t>
            </a:r>
          </a:p>
          <a:p>
            <a:pPr lvl="1" defTabSz="547687">
              <a:spcBef>
                <a:spcPts val="700"/>
              </a:spcBef>
              <a:defRPr sz="3200"/>
            </a:pPr>
            <a:r>
              <a:t>In-precinct LAN, where all machines replicate the history, plus hash entanglement.</a:t>
            </a:r>
          </a:p>
          <a:p>
            <a:pPr lvl="1" defTabSz="547687">
              <a:spcBef>
                <a:spcPts val="700"/>
              </a:spcBef>
              <a:defRPr sz="3200"/>
            </a:pPr>
          </a:p>
          <a:p>
            <a:pPr defTabSz="547687">
              <a:spcBef>
                <a:spcPts val="1300"/>
              </a:spcBef>
            </a:pPr>
            <a:r>
              <a:t>Helios (also 2008) just showed it to you on the web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ounded Rectangle"/>
          <p:cNvSpPr/>
          <p:nvPr/>
        </p:nvSpPr>
        <p:spPr>
          <a:xfrm>
            <a:off x="2353468" y="190500"/>
            <a:ext cx="7096126" cy="8751094"/>
          </a:xfrm>
          <a:prstGeom prst="roundRect">
            <a:avLst>
              <a:gd name="adj" fmla="val 2517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528" name="Line"/>
          <p:cNvSpPr/>
          <p:nvPr/>
        </p:nvSpPr>
        <p:spPr>
          <a:xfrm>
            <a:off x="3651250" y="1996100"/>
            <a:ext cx="1583532" cy="1107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6" y="0"/>
                </a:moveTo>
                <a:lnTo>
                  <a:pt x="0" y="21438"/>
                </a:lnTo>
                <a:lnTo>
                  <a:pt x="21600" y="21600"/>
                </a:lnTo>
                <a:lnTo>
                  <a:pt x="21600" y="450"/>
                </a:lnTo>
              </a:path>
            </a:pathLst>
          </a:custGeom>
          <a:ln w="139700">
            <a:solidFill>
              <a:srgbClr val="929292"/>
            </a:solidFill>
            <a:miter lim="400000"/>
          </a:ln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529" name="Line"/>
          <p:cNvSpPr/>
          <p:nvPr/>
        </p:nvSpPr>
        <p:spPr>
          <a:xfrm>
            <a:off x="4544218" y="3131343"/>
            <a:ext cx="1" cy="691682"/>
          </a:xfrm>
          <a:prstGeom prst="line">
            <a:avLst/>
          </a:prstGeom>
          <a:ln w="1397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0" name="polling place"/>
          <p:cNvSpPr txBox="1"/>
          <p:nvPr/>
        </p:nvSpPr>
        <p:spPr>
          <a:xfrm>
            <a:off x="3312868" y="338137"/>
            <a:ext cx="260557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>
                <a:solidFill>
                  <a:srgbClr val="929292"/>
                </a:solidFill>
              </a:defRPr>
            </a:lvl1pPr>
          </a:lstStyle>
          <a:p>
            <a:pPr/>
            <a:r>
              <a:t>polling place</a:t>
            </a:r>
          </a:p>
        </p:txBody>
      </p:sp>
      <p:pic>
        <p:nvPicPr>
          <p:cNvPr id="53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9013" y="1525700"/>
            <a:ext cx="861219" cy="110728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25400" dir="5400000">
              <a:srgbClr val="000000">
                <a:alpha val="25000"/>
              </a:srgbClr>
            </a:outerShdw>
          </a:effectLst>
        </p:spPr>
      </p:pic>
      <p:pic>
        <p:nvPicPr>
          <p:cNvPr id="53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1656" y="1528683"/>
            <a:ext cx="1381126" cy="11693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25400" dir="5400000">
              <a:srgbClr val="000000">
                <a:alpha val="25000"/>
              </a:srgbClr>
            </a:outerShdw>
          </a:effectLst>
        </p:spPr>
      </p:pic>
      <p:pic>
        <p:nvPicPr>
          <p:cNvPr id="53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0666" y="3728641"/>
            <a:ext cx="1393032" cy="17799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4300" dist="63500" dir="5400000">
              <a:srgbClr val="000000">
                <a:alpha val="50000"/>
              </a:srgbClr>
            </a:outerShdw>
          </a:effectLst>
        </p:spPr>
      </p:pic>
      <p:grpSp>
        <p:nvGrpSpPr>
          <p:cNvPr id="536" name="Group"/>
          <p:cNvGrpSpPr/>
          <p:nvPr/>
        </p:nvGrpSpPr>
        <p:grpSpPr>
          <a:xfrm>
            <a:off x="5044281" y="4215438"/>
            <a:ext cx="2210594" cy="5293687"/>
            <a:chOff x="0" y="0"/>
            <a:chExt cx="2210593" cy="5293686"/>
          </a:xfrm>
        </p:grpSpPr>
        <p:sp>
          <p:nvSpPr>
            <p:cNvPr id="534" name="voter"/>
            <p:cNvSpPr/>
            <p:nvPr/>
          </p:nvSpPr>
          <p:spPr>
            <a:xfrm>
              <a:off x="940593" y="40236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7625" tIns="47625" rIns="47625" bIns="47625" numCol="1" anchor="ctr">
              <a:spAutoFit/>
            </a:bodyPr>
            <a:lstStyle>
              <a:lvl1pPr defTabSz="547687">
                <a:defRPr>
                  <a:solidFill>
                    <a:srgbClr val="2F3E8E"/>
                  </a:solidFill>
                </a:defRPr>
              </a:lvl1pPr>
            </a:lstStyle>
            <a:p>
              <a:pPr/>
              <a:r>
                <a:t>voter</a:t>
              </a:r>
            </a:p>
          </p:txBody>
        </p:sp>
        <p:pic>
          <p:nvPicPr>
            <p:cNvPr id="535" name="droppedImage.pdf" descr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448763" cy="358378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28600" dist="0" dir="5400000">
                <a:srgbClr val="2F3E8E">
                  <a:alpha val="50000"/>
                </a:srgbClr>
              </a:outerShdw>
            </a:effectLst>
          </p:spPr>
        </p:pic>
      </p:grpSp>
      <p:grpSp>
        <p:nvGrpSpPr>
          <p:cNvPr id="539" name="Group"/>
          <p:cNvGrpSpPr/>
          <p:nvPr/>
        </p:nvGrpSpPr>
        <p:grpSpPr>
          <a:xfrm>
            <a:off x="5034178" y="4000500"/>
            <a:ext cx="2363572" cy="5437188"/>
            <a:chOff x="118161" y="0"/>
            <a:chExt cx="2363571" cy="5437187"/>
          </a:xfrm>
        </p:grpSpPr>
        <p:pic>
          <p:nvPicPr>
            <p:cNvPr id="537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8161" y="0"/>
              <a:ext cx="1510290" cy="383381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28600" dist="0" dir="5400000">
                <a:srgbClr val="FF2600">
                  <a:alpha val="50000"/>
                </a:srgbClr>
              </a:outerShdw>
            </a:effectLst>
          </p:spPr>
        </p:pic>
        <p:sp>
          <p:nvSpPr>
            <p:cNvPr id="538" name="challenger"/>
            <p:cNvSpPr/>
            <p:nvPr/>
          </p:nvSpPr>
          <p:spPr>
            <a:xfrm>
              <a:off x="1211732" y="41671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7625" tIns="47625" rIns="47625" bIns="47625" numCol="1" anchor="ctr">
              <a:spAutoFit/>
            </a:bodyPr>
            <a:lstStyle>
              <a:lvl1pPr defTabSz="547687">
                <a:defRPr spc="-76" sz="3800">
                  <a:solidFill>
                    <a:srgbClr val="FF2600"/>
                  </a:solidFill>
                </a:defRPr>
              </a:lvl1pPr>
            </a:lstStyle>
            <a:p>
              <a:pPr/>
              <a:r>
                <a:t>challenger</a:t>
              </a:r>
            </a:p>
          </p:txBody>
        </p:sp>
      </p:grpSp>
      <p:grpSp>
        <p:nvGrpSpPr>
          <p:cNvPr id="542" name="Group"/>
          <p:cNvGrpSpPr/>
          <p:nvPr/>
        </p:nvGrpSpPr>
        <p:grpSpPr>
          <a:xfrm>
            <a:off x="3079750" y="6393656"/>
            <a:ext cx="1889125" cy="3055938"/>
            <a:chOff x="83768" y="0"/>
            <a:chExt cx="1889124" cy="3055937"/>
          </a:xfrm>
        </p:grpSpPr>
        <p:pic>
          <p:nvPicPr>
            <p:cNvPr id="540" name="droppedImage.pdf" descr="dropped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3768" y="0"/>
              <a:ext cx="1238251" cy="14779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1" name="observers"/>
            <p:cNvSpPr/>
            <p:nvPr/>
          </p:nvSpPr>
          <p:spPr>
            <a:xfrm>
              <a:off x="702892" y="17859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7625" tIns="47625" rIns="47625" bIns="47625" numCol="1" anchor="ctr">
              <a:spAutoFit/>
            </a:bodyPr>
            <a:lstStyle>
              <a:lvl1pPr defTabSz="547687">
                <a:defRPr b="0" spc="-48" sz="2400">
                  <a:solidFill>
                    <a:srgbClr val="00000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observers</a:t>
              </a:r>
            </a:p>
          </p:txBody>
        </p:sp>
      </p:grpSp>
      <p:grpSp>
        <p:nvGrpSpPr>
          <p:cNvPr id="546" name="Group"/>
          <p:cNvGrpSpPr/>
          <p:nvPr/>
        </p:nvGrpSpPr>
        <p:grpSpPr>
          <a:xfrm>
            <a:off x="6294437" y="2428875"/>
            <a:ext cx="3698876" cy="2758282"/>
            <a:chOff x="228793" y="202691"/>
            <a:chExt cx="3698875" cy="2758281"/>
          </a:xfrm>
        </p:grpSpPr>
        <p:sp>
          <p:nvSpPr>
            <p:cNvPr id="543" name="“data…"/>
            <p:cNvSpPr/>
            <p:nvPr/>
          </p:nvSpPr>
          <p:spPr>
            <a:xfrm>
              <a:off x="1538480" y="169097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7625" tIns="47625" rIns="47625" bIns="47625" numCol="1" anchor="ctr">
              <a:spAutoFit/>
            </a:bodyPr>
            <a:lstStyle/>
            <a:p>
              <a:pPr defTabSz="547687">
                <a:defRPr b="0" spc="-39" sz="200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“data</a:t>
              </a:r>
            </a:p>
            <a:p>
              <a:pPr defTabSz="547687">
                <a:defRPr b="0" spc="-39" sz="200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    diode”</a:t>
              </a:r>
            </a:p>
          </p:txBody>
        </p:sp>
        <p:sp>
          <p:nvSpPr>
            <p:cNvPr id="544" name="tap"/>
            <p:cNvSpPr/>
            <p:nvPr/>
          </p:nvSpPr>
          <p:spPr>
            <a:xfrm>
              <a:off x="228793" y="20269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7625" tIns="47625" rIns="47625" bIns="47625" numCol="1" anchor="ctr">
              <a:spAutoFit/>
            </a:bodyPr>
            <a:lstStyle>
              <a:lvl1pPr defTabSz="547687">
                <a:defRPr b="0" spc="-39" sz="200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tap</a:t>
              </a:r>
            </a:p>
          </p:txBody>
        </p:sp>
        <p:sp>
          <p:nvSpPr>
            <p:cNvPr id="545" name="uploader"/>
            <p:cNvSpPr/>
            <p:nvPr/>
          </p:nvSpPr>
          <p:spPr>
            <a:xfrm>
              <a:off x="2657668" y="20269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7625" tIns="47625" rIns="47625" bIns="47625" numCol="1" anchor="ctr">
              <a:spAutoFit/>
            </a:bodyPr>
            <a:lstStyle>
              <a:lvl1pPr defTabSz="547687">
                <a:defRPr spc="-39" sz="2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uploader</a:t>
              </a:r>
            </a:p>
          </p:txBody>
        </p:sp>
      </p:grpSp>
      <p:sp>
        <p:nvSpPr>
          <p:cNvPr id="547" name="INTERNET"/>
          <p:cNvSpPr txBox="1"/>
          <p:nvPr/>
        </p:nvSpPr>
        <p:spPr>
          <a:xfrm rot="5400000">
            <a:off x="6741401" y="4333874"/>
            <a:ext cx="6059320" cy="66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 spc="3599" sz="3600"/>
            </a:lvl1pPr>
          </a:lstStyle>
          <a:p>
            <a:pPr/>
            <a:r>
              <a:t>INTERNET</a:t>
            </a:r>
          </a:p>
        </p:txBody>
      </p:sp>
      <p:grpSp>
        <p:nvGrpSpPr>
          <p:cNvPr id="550" name="Group"/>
          <p:cNvGrpSpPr/>
          <p:nvPr/>
        </p:nvGrpSpPr>
        <p:grpSpPr>
          <a:xfrm>
            <a:off x="10068718" y="190500"/>
            <a:ext cx="3762376" cy="8751094"/>
            <a:chOff x="0" y="0"/>
            <a:chExt cx="3762375" cy="8751093"/>
          </a:xfrm>
        </p:grpSpPr>
        <p:sp>
          <p:nvSpPr>
            <p:cNvPr id="548" name="Rounded Rectangle"/>
            <p:cNvSpPr/>
            <p:nvPr/>
          </p:nvSpPr>
          <p:spPr>
            <a:xfrm>
              <a:off x="0" y="0"/>
              <a:ext cx="3762375" cy="8751094"/>
            </a:xfrm>
            <a:prstGeom prst="roundRect">
              <a:avLst>
                <a:gd name="adj" fmla="val 4747"/>
              </a:avLst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49" name="challenge…"/>
            <p:cNvSpPr txBox="1"/>
            <p:nvPr/>
          </p:nvSpPr>
          <p:spPr>
            <a:xfrm>
              <a:off x="986770" y="225332"/>
              <a:ext cx="1907897" cy="1025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7625" tIns="47625" rIns="47625" bIns="47625" numCol="1" anchor="ctr">
              <a:spAutoFit/>
            </a:bodyPr>
            <a:lstStyle/>
            <a:p>
              <a:pPr defTabSz="547687">
                <a:lnSpc>
                  <a:spcPct val="90000"/>
                </a:lnSpc>
                <a:defRPr>
                  <a:solidFill>
                    <a:srgbClr val="929292"/>
                  </a:solidFill>
                </a:defRPr>
              </a:pPr>
              <a:r>
                <a:t>challenge</a:t>
              </a:r>
            </a:p>
            <a:p>
              <a:pPr defTabSz="547687">
                <a:lnSpc>
                  <a:spcPct val="90000"/>
                </a:lnSpc>
                <a:defRPr>
                  <a:solidFill>
                    <a:srgbClr val="929292"/>
                  </a:solidFill>
                </a:defRPr>
              </a:pPr>
              <a:r>
                <a:t>center</a:t>
              </a:r>
            </a:p>
          </p:txBody>
        </p:sp>
      </p:grpSp>
      <p:sp>
        <p:nvSpPr>
          <p:cNvPr id="551" name="Line"/>
          <p:cNvSpPr/>
          <p:nvPr/>
        </p:nvSpPr>
        <p:spPr>
          <a:xfrm flipH="1" flipV="1">
            <a:off x="9123123" y="3170038"/>
            <a:ext cx="3151864" cy="2"/>
          </a:xfrm>
          <a:prstGeom prst="line">
            <a:avLst/>
          </a:prstGeom>
          <a:ln w="139700">
            <a:solidFill>
              <a:srgbClr val="77BB41"/>
            </a:solidFill>
            <a:miter lim="400000"/>
            <a:headEnd type="triangle"/>
          </a:ln>
          <a:effectLst>
            <a:outerShdw sx="100000" sy="100000" kx="0" ky="0" algn="b" rotWithShape="0" blurRad="177800" dist="88900" dir="540000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2" name="Line"/>
          <p:cNvSpPr/>
          <p:nvPr/>
        </p:nvSpPr>
        <p:spPr>
          <a:xfrm>
            <a:off x="6003636" y="5518727"/>
            <a:ext cx="1177637" cy="415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8471" y="21600"/>
                </a:lnTo>
                <a:lnTo>
                  <a:pt x="21600" y="2400"/>
                </a:lnTo>
              </a:path>
            </a:pathLst>
          </a:custGeom>
          <a:ln w="88900">
            <a:solidFill>
              <a:srgbClr val="FF2600"/>
            </a:solidFill>
            <a:miter lim="400000"/>
          </a:ln>
          <a:effectLst>
            <a:outerShdw sx="100000" sy="100000" kx="0" ky="0" algn="b" rotWithShape="0" blurRad="228600" dist="0" dir="5400000">
              <a:srgbClr val="FF2600">
                <a:alpha val="50000"/>
              </a:srgbClr>
            </a:outerShdw>
          </a:effectLst>
        </p:spPr>
        <p:txBody>
          <a:bodyPr lIns="47625" tIns="47625" rIns="47625" bIns="47625" anchor="ctr"/>
          <a:lstStyle/>
          <a:p>
            <a:pPr defTabSz="547687">
              <a:defRPr b="0" spc="0" sz="3600">
                <a:solidFill>
                  <a:srgbClr val="000000"/>
                </a:solidFill>
              </a:defRPr>
            </a:pPr>
          </a:p>
        </p:txBody>
      </p:sp>
      <p:grpSp>
        <p:nvGrpSpPr>
          <p:cNvPr id="555" name="Group"/>
          <p:cNvGrpSpPr/>
          <p:nvPr/>
        </p:nvGrpSpPr>
        <p:grpSpPr>
          <a:xfrm>
            <a:off x="6542236" y="4545007"/>
            <a:ext cx="2000251" cy="2566205"/>
            <a:chOff x="0" y="0"/>
            <a:chExt cx="2000250" cy="2566204"/>
          </a:xfrm>
        </p:grpSpPr>
        <p:pic>
          <p:nvPicPr>
            <p:cNvPr id="553" name="droppedImage.pdf" descr="dropped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85927" y="0"/>
              <a:ext cx="1814323" cy="116923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14300" dist="635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554" name="internet…"/>
            <p:cNvSpPr txBox="1"/>
            <p:nvPr/>
          </p:nvSpPr>
          <p:spPr>
            <a:xfrm>
              <a:off x="0" y="1487417"/>
              <a:ext cx="1875617" cy="1078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547687">
                <a:defRPr b="0" spc="-56" sz="280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internet</a:t>
              </a:r>
            </a:p>
            <a:p>
              <a:pPr defTabSz="547687">
                <a:defRPr b="0" spc="-56" sz="280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device</a:t>
              </a:r>
            </a:p>
          </p:txBody>
        </p:sp>
      </p:grpSp>
      <p:sp>
        <p:nvSpPr>
          <p:cNvPr id="556" name="Line"/>
          <p:cNvSpPr/>
          <p:nvPr/>
        </p:nvSpPr>
        <p:spPr>
          <a:xfrm>
            <a:off x="8131570" y="5464968"/>
            <a:ext cx="3947451" cy="128"/>
          </a:xfrm>
          <a:prstGeom prst="line">
            <a:avLst/>
          </a:prstGeom>
          <a:ln w="139700">
            <a:solidFill>
              <a:srgbClr val="0433FF"/>
            </a:solidFill>
            <a:miter lim="400000"/>
            <a:headEnd type="triangle"/>
          </a:ln>
          <a:effectLst>
            <a:outerShdw sx="100000" sy="100000" kx="0" ky="0" algn="b" rotWithShape="0" blurRad="177800" dist="88900" dir="540000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7" name="challenge…"/>
          <p:cNvSpPr txBox="1"/>
          <p:nvPr/>
        </p:nvSpPr>
        <p:spPr>
          <a:xfrm>
            <a:off x="10219616" y="5842320"/>
            <a:ext cx="1948173" cy="1182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 defTabSz="547687">
              <a:defRPr spc="-44" sz="2200">
                <a:solidFill>
                  <a:srgbClr val="0433FF"/>
                </a:solidFill>
              </a:defRPr>
            </a:pPr>
            <a:r>
              <a:t>challenge</a:t>
            </a:r>
          </a:p>
          <a:p>
            <a:pPr defTabSz="547687">
              <a:defRPr spc="-44" sz="2200">
                <a:solidFill>
                  <a:srgbClr val="0433FF"/>
                </a:solidFill>
              </a:defRPr>
            </a:pPr>
            <a:r>
              <a:t>verification</a:t>
            </a:r>
          </a:p>
          <a:p>
            <a:pPr defTabSz="547687">
              <a:defRPr spc="-44" sz="2200">
                <a:solidFill>
                  <a:srgbClr val="0433FF"/>
                </a:solidFill>
              </a:defRPr>
            </a:pPr>
            <a:r>
              <a:t>results</a:t>
            </a:r>
          </a:p>
        </p:txBody>
      </p:sp>
      <p:pic>
        <p:nvPicPr>
          <p:cNvPr id="558" name="droppedImage.pdf" descr="dropped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54891" y="2522442"/>
            <a:ext cx="2921001" cy="3238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4300" dist="63500" dir="5400000">
              <a:srgbClr val="000000">
                <a:alpha val="50000"/>
              </a:srgbClr>
            </a:outerShdw>
          </a:effectLst>
        </p:spPr>
      </p:pic>
      <p:sp>
        <p:nvSpPr>
          <p:cNvPr id="559" name="ALICE"/>
          <p:cNvSpPr txBox="1"/>
          <p:nvPr/>
        </p:nvSpPr>
        <p:spPr>
          <a:xfrm>
            <a:off x="6931127" y="5123656"/>
            <a:ext cx="96499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 spc="-44" sz="2200">
                <a:solidFill>
                  <a:srgbClr val="0433FF"/>
                </a:solidFill>
              </a:defRPr>
            </a:lvl1pPr>
          </a:lstStyle>
          <a:p>
            <a:pPr/>
            <a:r>
              <a:t>ALICE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5163343" y="2702718"/>
            <a:ext cx="4107657" cy="923171"/>
            <a:chOff x="0" y="0"/>
            <a:chExt cx="4107656" cy="923169"/>
          </a:xfrm>
        </p:grpSpPr>
        <p:sp>
          <p:nvSpPr>
            <p:cNvPr id="560" name="Line"/>
            <p:cNvSpPr/>
            <p:nvPr/>
          </p:nvSpPr>
          <p:spPr>
            <a:xfrm>
              <a:off x="0" y="523875"/>
              <a:ext cx="876559" cy="127"/>
            </a:xfrm>
            <a:prstGeom prst="line">
              <a:avLst/>
            </a:prstGeom>
            <a:noFill/>
            <a:ln w="139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28625">
                <a:defRPr b="0" spc="0" sz="11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pic>
          <p:nvPicPr>
            <p:cNvPr id="561" name="U.pdf" descr="U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66750" y="0"/>
              <a:ext cx="3440907" cy="92317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14300" dist="63500" dir="540000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63" name="commit ballot"/>
          <p:cNvSpPr/>
          <p:nvPr/>
        </p:nvSpPr>
        <p:spPr>
          <a:xfrm>
            <a:off x="4734718" y="2226468"/>
            <a:ext cx="1583532" cy="145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63" y="0"/>
                </a:moveTo>
                <a:cubicBezTo>
                  <a:pt x="5268" y="0"/>
                  <a:pt x="527" y="4828"/>
                  <a:pt x="527" y="10927"/>
                </a:cubicBezTo>
                <a:cubicBezTo>
                  <a:pt x="527" y="12960"/>
                  <a:pt x="1054" y="14993"/>
                  <a:pt x="2107" y="16518"/>
                </a:cubicBezTo>
                <a:lnTo>
                  <a:pt x="0" y="21600"/>
                </a:lnTo>
                <a:lnTo>
                  <a:pt x="4917" y="19567"/>
                </a:lnTo>
                <a:cubicBezTo>
                  <a:pt x="6673" y="20838"/>
                  <a:pt x="8780" y="21600"/>
                  <a:pt x="11063" y="21600"/>
                </a:cubicBezTo>
                <a:cubicBezTo>
                  <a:pt x="16859" y="21600"/>
                  <a:pt x="21600" y="16772"/>
                  <a:pt x="21600" y="10927"/>
                </a:cubicBezTo>
                <a:cubicBezTo>
                  <a:pt x="21600" y="4828"/>
                  <a:pt x="16859" y="0"/>
                  <a:pt x="11063" y="0"/>
                </a:cubicBezTo>
                <a:close/>
              </a:path>
            </a:pathLst>
          </a:custGeom>
          <a:solidFill>
            <a:srgbClr val="00B600"/>
          </a:solidFill>
          <a:ln w="12700">
            <a:miter lim="400000"/>
          </a:ln>
          <a:effectLst>
            <a:outerShdw sx="100000" sy="100000" kx="0" ky="0" algn="b" rotWithShape="0" blurRad="177800" dist="889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47687">
              <a:lnSpc>
                <a:spcPct val="70000"/>
              </a:lnSpc>
              <a:defRPr spc="0" sz="2600"/>
            </a:lvl1pPr>
          </a:lstStyle>
          <a:p>
            <a:pPr/>
            <a:r>
              <a:t>commit ballot</a:t>
            </a:r>
          </a:p>
        </p:txBody>
      </p:sp>
      <p:sp>
        <p:nvSpPr>
          <p:cNvPr id="564" name="cast ballot"/>
          <p:cNvSpPr/>
          <p:nvPr/>
        </p:nvSpPr>
        <p:spPr>
          <a:xfrm>
            <a:off x="5163343" y="2952750"/>
            <a:ext cx="1583532" cy="145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63" y="0"/>
                </a:moveTo>
                <a:cubicBezTo>
                  <a:pt x="5268" y="0"/>
                  <a:pt x="527" y="4828"/>
                  <a:pt x="527" y="10927"/>
                </a:cubicBezTo>
                <a:cubicBezTo>
                  <a:pt x="527" y="12960"/>
                  <a:pt x="1054" y="14993"/>
                  <a:pt x="2107" y="16518"/>
                </a:cubicBezTo>
                <a:lnTo>
                  <a:pt x="0" y="21600"/>
                </a:lnTo>
                <a:lnTo>
                  <a:pt x="4917" y="19567"/>
                </a:lnTo>
                <a:cubicBezTo>
                  <a:pt x="6673" y="20838"/>
                  <a:pt x="8780" y="21600"/>
                  <a:pt x="11063" y="21600"/>
                </a:cubicBezTo>
                <a:cubicBezTo>
                  <a:pt x="16859" y="21600"/>
                  <a:pt x="21600" y="16772"/>
                  <a:pt x="21600" y="10927"/>
                </a:cubicBezTo>
                <a:cubicBezTo>
                  <a:pt x="21600" y="4828"/>
                  <a:pt x="16859" y="0"/>
                  <a:pt x="11063" y="0"/>
                </a:cubicBezTo>
                <a:close/>
              </a:path>
            </a:pathLst>
          </a:custGeom>
          <a:solidFill>
            <a:srgbClr val="91A4F9"/>
          </a:solidFill>
          <a:ln w="12700">
            <a:miter lim="400000"/>
          </a:ln>
          <a:effectLst>
            <a:outerShdw sx="100000" sy="100000" kx="0" ky="0" algn="b" rotWithShape="0" blurRad="177800" dist="889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47687">
              <a:lnSpc>
                <a:spcPct val="70000"/>
              </a:lnSpc>
              <a:defRPr spc="0" sz="2600"/>
            </a:lvl1pPr>
          </a:lstStyle>
          <a:p>
            <a:pPr/>
            <a:r>
              <a:t>cast ballot</a:t>
            </a:r>
          </a:p>
        </p:txBody>
      </p:sp>
      <p:grpSp>
        <p:nvGrpSpPr>
          <p:cNvPr id="567" name="Group"/>
          <p:cNvGrpSpPr/>
          <p:nvPr/>
        </p:nvGrpSpPr>
        <p:grpSpPr>
          <a:xfrm>
            <a:off x="2293937" y="2774156"/>
            <a:ext cx="1583532" cy="1452563"/>
            <a:chOff x="0" y="0"/>
            <a:chExt cx="1583531" cy="1452562"/>
          </a:xfrm>
        </p:grpSpPr>
        <p:sp>
          <p:nvSpPr>
            <p:cNvPr id="565" name="Shape"/>
            <p:cNvSpPr/>
            <p:nvPr/>
          </p:nvSpPr>
          <p:spPr>
            <a:xfrm flipH="1">
              <a:off x="0" y="0"/>
              <a:ext cx="1583532" cy="145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63" y="0"/>
                  </a:moveTo>
                  <a:cubicBezTo>
                    <a:pt x="5268" y="0"/>
                    <a:pt x="527" y="4828"/>
                    <a:pt x="527" y="10927"/>
                  </a:cubicBezTo>
                  <a:cubicBezTo>
                    <a:pt x="527" y="12960"/>
                    <a:pt x="1054" y="14993"/>
                    <a:pt x="2107" y="16518"/>
                  </a:cubicBezTo>
                  <a:lnTo>
                    <a:pt x="0" y="21600"/>
                  </a:lnTo>
                  <a:lnTo>
                    <a:pt x="4917" y="19567"/>
                  </a:lnTo>
                  <a:cubicBezTo>
                    <a:pt x="6673" y="20838"/>
                    <a:pt x="8780" y="21600"/>
                    <a:pt x="11063" y="21600"/>
                  </a:cubicBezTo>
                  <a:cubicBezTo>
                    <a:pt x="16859" y="21600"/>
                    <a:pt x="21600" y="16772"/>
                    <a:pt x="21600" y="10927"/>
                  </a:cubicBezTo>
                  <a:cubicBezTo>
                    <a:pt x="21600" y="4828"/>
                    <a:pt x="16859" y="0"/>
                    <a:pt x="11063" y="0"/>
                  </a:cubicBezTo>
                  <a:close/>
                </a:path>
              </a:pathLst>
            </a:custGeom>
            <a:solidFill>
              <a:srgbClr val="00B6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77800" dist="889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47687">
                <a:lnSpc>
                  <a:spcPct val="70000"/>
                </a:lnSpc>
                <a:defRPr spc="0" sz="2600"/>
              </a:pPr>
            </a:p>
          </p:txBody>
        </p:sp>
        <p:sp>
          <p:nvSpPr>
            <p:cNvPr id="566" name="commit ballot"/>
            <p:cNvSpPr txBox="1"/>
            <p:nvPr/>
          </p:nvSpPr>
          <p:spPr>
            <a:xfrm>
              <a:off x="107156" y="366334"/>
              <a:ext cx="1369219" cy="7794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>
              <a:lvl1pPr defTabSz="547687">
                <a:lnSpc>
                  <a:spcPct val="70000"/>
                </a:lnSpc>
                <a:defRPr spc="0" sz="2600"/>
              </a:lvl1pPr>
            </a:lstStyle>
            <a:p>
              <a:pPr/>
              <a:r>
                <a:t>commit ballot</a:t>
              </a:r>
            </a:p>
          </p:txBody>
        </p:sp>
      </p:grpSp>
      <p:grpSp>
        <p:nvGrpSpPr>
          <p:cNvPr id="570" name="Group"/>
          <p:cNvGrpSpPr/>
          <p:nvPr/>
        </p:nvGrpSpPr>
        <p:grpSpPr>
          <a:xfrm>
            <a:off x="2198687" y="3893343"/>
            <a:ext cx="1583532" cy="1452564"/>
            <a:chOff x="0" y="0"/>
            <a:chExt cx="1583531" cy="1452562"/>
          </a:xfrm>
        </p:grpSpPr>
        <p:sp>
          <p:nvSpPr>
            <p:cNvPr id="568" name="Shape"/>
            <p:cNvSpPr/>
            <p:nvPr/>
          </p:nvSpPr>
          <p:spPr>
            <a:xfrm flipH="1">
              <a:off x="0" y="0"/>
              <a:ext cx="1583532" cy="145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63" y="0"/>
                  </a:moveTo>
                  <a:cubicBezTo>
                    <a:pt x="5268" y="0"/>
                    <a:pt x="527" y="4828"/>
                    <a:pt x="527" y="10927"/>
                  </a:cubicBezTo>
                  <a:cubicBezTo>
                    <a:pt x="527" y="12960"/>
                    <a:pt x="1054" y="14993"/>
                    <a:pt x="2107" y="16518"/>
                  </a:cubicBezTo>
                  <a:lnTo>
                    <a:pt x="0" y="21600"/>
                  </a:lnTo>
                  <a:lnTo>
                    <a:pt x="4917" y="19567"/>
                  </a:lnTo>
                  <a:cubicBezTo>
                    <a:pt x="6673" y="20838"/>
                    <a:pt x="8780" y="21600"/>
                    <a:pt x="11063" y="21600"/>
                  </a:cubicBezTo>
                  <a:cubicBezTo>
                    <a:pt x="16859" y="21600"/>
                    <a:pt x="21600" y="16772"/>
                    <a:pt x="21600" y="10927"/>
                  </a:cubicBezTo>
                  <a:cubicBezTo>
                    <a:pt x="21600" y="4828"/>
                    <a:pt x="16859" y="0"/>
                    <a:pt x="11063" y="0"/>
                  </a:cubicBez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77800" dist="889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47687">
                <a:lnSpc>
                  <a:spcPct val="70000"/>
                </a:lnSpc>
                <a:defRPr spc="0" sz="2600"/>
              </a:pPr>
            </a:p>
          </p:txBody>
        </p:sp>
        <p:sp>
          <p:nvSpPr>
            <p:cNvPr id="569" name="challenge response"/>
            <p:cNvSpPr txBox="1"/>
            <p:nvPr/>
          </p:nvSpPr>
          <p:spPr>
            <a:xfrm>
              <a:off x="107156" y="441125"/>
              <a:ext cx="1369219" cy="629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>
              <a:lvl1pPr defTabSz="547687">
                <a:lnSpc>
                  <a:spcPct val="70000"/>
                </a:lnSpc>
                <a:defRPr spc="0" sz="2000"/>
              </a:lvl1pPr>
            </a:lstStyle>
            <a:p>
              <a:pPr/>
              <a:r>
                <a:t>challenge response</a:t>
              </a:r>
            </a:p>
          </p:txBody>
        </p:sp>
      </p:grpSp>
      <p:grpSp>
        <p:nvGrpSpPr>
          <p:cNvPr id="573" name="Group"/>
          <p:cNvGrpSpPr/>
          <p:nvPr/>
        </p:nvGrpSpPr>
        <p:grpSpPr>
          <a:xfrm>
            <a:off x="7115968" y="2155031"/>
            <a:ext cx="833439" cy="476251"/>
            <a:chOff x="0" y="0"/>
            <a:chExt cx="833437" cy="476250"/>
          </a:xfrm>
        </p:grpSpPr>
        <p:sp>
          <p:nvSpPr>
            <p:cNvPr id="571" name="Shape"/>
            <p:cNvSpPr/>
            <p:nvPr/>
          </p:nvSpPr>
          <p:spPr>
            <a:xfrm>
              <a:off x="0" y="0"/>
              <a:ext cx="515351" cy="476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63" y="0"/>
                  </a:moveTo>
                  <a:cubicBezTo>
                    <a:pt x="5268" y="0"/>
                    <a:pt x="527" y="4828"/>
                    <a:pt x="527" y="10927"/>
                  </a:cubicBezTo>
                  <a:cubicBezTo>
                    <a:pt x="527" y="12960"/>
                    <a:pt x="1054" y="14993"/>
                    <a:pt x="2107" y="16518"/>
                  </a:cubicBezTo>
                  <a:lnTo>
                    <a:pt x="0" y="21600"/>
                  </a:lnTo>
                  <a:lnTo>
                    <a:pt x="4917" y="19567"/>
                  </a:lnTo>
                  <a:cubicBezTo>
                    <a:pt x="6673" y="20838"/>
                    <a:pt x="8780" y="21600"/>
                    <a:pt x="11063" y="21600"/>
                  </a:cubicBezTo>
                  <a:cubicBezTo>
                    <a:pt x="16859" y="21600"/>
                    <a:pt x="21600" y="16772"/>
                    <a:pt x="21600" y="10927"/>
                  </a:cubicBezTo>
                  <a:cubicBezTo>
                    <a:pt x="21600" y="4828"/>
                    <a:pt x="16859" y="0"/>
                    <a:pt x="11063" y="0"/>
                  </a:cubicBezTo>
                  <a:close/>
                </a:path>
              </a:pathLst>
            </a:custGeom>
            <a:solidFill>
              <a:srgbClr val="00B6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77800" dist="889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47687">
                <a:lnSpc>
                  <a:spcPct val="70000"/>
                </a:lnSpc>
                <a:defRPr spc="0" sz="2600"/>
              </a:pPr>
            </a:p>
          </p:txBody>
        </p:sp>
        <p:sp>
          <p:nvSpPr>
            <p:cNvPr id="572" name="Shape"/>
            <p:cNvSpPr/>
            <p:nvPr/>
          </p:nvSpPr>
          <p:spPr>
            <a:xfrm>
              <a:off x="318087" y="0"/>
              <a:ext cx="515351" cy="476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63" y="0"/>
                  </a:moveTo>
                  <a:cubicBezTo>
                    <a:pt x="5268" y="0"/>
                    <a:pt x="527" y="4828"/>
                    <a:pt x="527" y="10927"/>
                  </a:cubicBezTo>
                  <a:cubicBezTo>
                    <a:pt x="527" y="12960"/>
                    <a:pt x="1054" y="14993"/>
                    <a:pt x="2107" y="16518"/>
                  </a:cubicBezTo>
                  <a:lnTo>
                    <a:pt x="0" y="21600"/>
                  </a:lnTo>
                  <a:lnTo>
                    <a:pt x="4917" y="19567"/>
                  </a:lnTo>
                  <a:cubicBezTo>
                    <a:pt x="6673" y="20838"/>
                    <a:pt x="8780" y="21600"/>
                    <a:pt x="11063" y="21600"/>
                  </a:cubicBezTo>
                  <a:cubicBezTo>
                    <a:pt x="16859" y="21600"/>
                    <a:pt x="21600" y="16772"/>
                    <a:pt x="21600" y="10927"/>
                  </a:cubicBezTo>
                  <a:cubicBezTo>
                    <a:pt x="21600" y="4828"/>
                    <a:pt x="16859" y="0"/>
                    <a:pt x="11063" y="0"/>
                  </a:cubicBez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77800" dist="889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47687">
                <a:lnSpc>
                  <a:spcPct val="70000"/>
                </a:lnSpc>
                <a:defRPr spc="0" sz="2600"/>
              </a:pPr>
            </a:p>
          </p:txBody>
        </p:sp>
      </p:grpSp>
      <p:grpSp>
        <p:nvGrpSpPr>
          <p:cNvPr id="576" name="Group"/>
          <p:cNvGrpSpPr/>
          <p:nvPr/>
        </p:nvGrpSpPr>
        <p:grpSpPr>
          <a:xfrm>
            <a:off x="10699750" y="2155031"/>
            <a:ext cx="833438" cy="476251"/>
            <a:chOff x="0" y="0"/>
            <a:chExt cx="833437" cy="476250"/>
          </a:xfrm>
        </p:grpSpPr>
        <p:sp>
          <p:nvSpPr>
            <p:cNvPr id="574" name="Shape"/>
            <p:cNvSpPr/>
            <p:nvPr/>
          </p:nvSpPr>
          <p:spPr>
            <a:xfrm>
              <a:off x="0" y="0"/>
              <a:ext cx="515351" cy="476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63" y="0"/>
                  </a:moveTo>
                  <a:cubicBezTo>
                    <a:pt x="5268" y="0"/>
                    <a:pt x="527" y="4828"/>
                    <a:pt x="527" y="10927"/>
                  </a:cubicBezTo>
                  <a:cubicBezTo>
                    <a:pt x="527" y="12960"/>
                    <a:pt x="1054" y="14993"/>
                    <a:pt x="2107" y="16518"/>
                  </a:cubicBezTo>
                  <a:lnTo>
                    <a:pt x="0" y="21600"/>
                  </a:lnTo>
                  <a:lnTo>
                    <a:pt x="4917" y="19567"/>
                  </a:lnTo>
                  <a:cubicBezTo>
                    <a:pt x="6673" y="20838"/>
                    <a:pt x="8780" y="21600"/>
                    <a:pt x="11063" y="21600"/>
                  </a:cubicBezTo>
                  <a:cubicBezTo>
                    <a:pt x="16859" y="21600"/>
                    <a:pt x="21600" y="16772"/>
                    <a:pt x="21600" y="10927"/>
                  </a:cubicBezTo>
                  <a:cubicBezTo>
                    <a:pt x="21600" y="4828"/>
                    <a:pt x="16859" y="0"/>
                    <a:pt x="11063" y="0"/>
                  </a:cubicBezTo>
                  <a:close/>
                </a:path>
              </a:pathLst>
            </a:custGeom>
            <a:solidFill>
              <a:srgbClr val="00B6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77800" dist="889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47687">
                <a:lnSpc>
                  <a:spcPct val="70000"/>
                </a:lnSpc>
                <a:defRPr spc="0" sz="2600"/>
              </a:pPr>
            </a:p>
          </p:txBody>
        </p:sp>
        <p:sp>
          <p:nvSpPr>
            <p:cNvPr id="575" name="Shape"/>
            <p:cNvSpPr/>
            <p:nvPr/>
          </p:nvSpPr>
          <p:spPr>
            <a:xfrm>
              <a:off x="318087" y="0"/>
              <a:ext cx="515351" cy="476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63" y="0"/>
                  </a:moveTo>
                  <a:cubicBezTo>
                    <a:pt x="5268" y="0"/>
                    <a:pt x="527" y="4828"/>
                    <a:pt x="527" y="10927"/>
                  </a:cubicBezTo>
                  <a:cubicBezTo>
                    <a:pt x="527" y="12960"/>
                    <a:pt x="1054" y="14993"/>
                    <a:pt x="2107" y="16518"/>
                  </a:cubicBezTo>
                  <a:lnTo>
                    <a:pt x="0" y="21600"/>
                  </a:lnTo>
                  <a:lnTo>
                    <a:pt x="4917" y="19567"/>
                  </a:lnTo>
                  <a:cubicBezTo>
                    <a:pt x="6673" y="20838"/>
                    <a:pt x="8780" y="21600"/>
                    <a:pt x="11063" y="21600"/>
                  </a:cubicBezTo>
                  <a:cubicBezTo>
                    <a:pt x="16859" y="21600"/>
                    <a:pt x="21600" y="16772"/>
                    <a:pt x="21600" y="10927"/>
                  </a:cubicBezTo>
                  <a:cubicBezTo>
                    <a:pt x="21600" y="4828"/>
                    <a:pt x="16859" y="0"/>
                    <a:pt x="11063" y="0"/>
                  </a:cubicBez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77800" dist="889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47687">
                <a:lnSpc>
                  <a:spcPct val="70000"/>
                </a:lnSpc>
                <a:defRPr spc="0" sz="2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9" dur="500" fill="hold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9" dur="2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7" dur="2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5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Class="entr" nodeType="afterEffect" presetID="10" grpId="16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9" dur="2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afterEffect" presetID="10" grpId="18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7" dur="2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2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8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Class="entr" nodeType="afterEffect" presetID="10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9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3" grpId="2"/>
      <p:bldP build="whole" bldLvl="1" animBg="1" rev="0" advAuto="0" spid="550" grpId="17"/>
      <p:bldP build="whole" bldLvl="1" animBg="1" rev="0" advAuto="0" spid="563" grpId="5"/>
      <p:bldP build="whole" bldLvl="1" animBg="1" rev="0" advAuto="0" spid="576" grpId="16"/>
      <p:bldP build="whole" bldLvl="1" animBg="1" rev="0" advAuto="0" spid="551" grpId="15"/>
      <p:bldP build="whole" bldLvl="1" animBg="1" rev="0" advAuto="0" spid="567" grpId="9"/>
      <p:bldP build="whole" bldLvl="1" animBg="1" rev="0" advAuto="0" spid="542" grpId="8"/>
      <p:bldP build="whole" bldLvl="1" animBg="1" rev="0" advAuto="0" spid="557" grpId="22"/>
      <p:bldP build="whole" bldLvl="1" animBg="1" rev="0" advAuto="0" spid="556" grpId="19"/>
      <p:bldP build="whole" bldLvl="1" animBg="1" rev="0" advAuto="0" spid="546" grpId="12"/>
      <p:bldP build="whole" bldLvl="1" animBg="1" rev="0" advAuto="0" spid="570" grpId="10"/>
      <p:bldP build="whole" bldLvl="1" animBg="1" rev="0" advAuto="0" spid="555" grpId="21"/>
      <p:bldP build="whole" bldLvl="1" animBg="1" rev="0" advAuto="0" spid="558" grpId="18"/>
      <p:bldP build="whole" bldLvl="1" animBg="1" rev="0" advAuto="0" spid="564" grpId="3"/>
      <p:bldP build="whole" bldLvl="1" animBg="1" rev="0" advAuto="0" spid="564" grpId="6"/>
      <p:bldP build="whole" bldLvl="1" animBg="1" rev="0" advAuto="0" spid="547" grpId="14"/>
      <p:bldP build="whole" bldLvl="1" animBg="1" rev="0" advAuto="0" spid="536" grpId="1"/>
      <p:bldP build="whole" bldLvl="1" animBg="1" rev="0" advAuto="0" spid="552" grpId="20"/>
      <p:bldP build="whole" bldLvl="1" animBg="1" rev="0" advAuto="0" spid="562" grpId="11"/>
      <p:bldP build="whole" bldLvl="1" animBg="1" rev="0" advAuto="0" spid="573" grpId="13"/>
      <p:bldP build="whole" bldLvl="1" animBg="1" rev="0" advAuto="0" spid="536" grpId="4"/>
      <p:bldP build="whole" bldLvl="1" animBg="1" rev="0" advAuto="0" spid="539" grpId="7"/>
      <p:bldP build="whole" bldLvl="1" animBg="1" rev="0" advAuto="0" spid="559" grpId="2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TAR challenges (201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 challenges (2013)</a:t>
            </a:r>
          </a:p>
        </p:txBody>
      </p:sp>
      <p:sp>
        <p:nvSpPr>
          <p:cNvPr id="581" name="Commitment: ciphertext broadcast to termin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67783">
              <a:spcBef>
                <a:spcPts val="2000"/>
              </a:spcBef>
              <a:defRPr sz="3060"/>
            </a:pPr>
            <a:r>
              <a:t>Commitment: ciphertext broadcast to terminals</a:t>
            </a:r>
          </a:p>
          <a:p>
            <a:pPr lvl="1" defTabSz="467783">
              <a:spcBef>
                <a:spcPts val="1400"/>
              </a:spcBef>
              <a:defRPr sz="3060"/>
            </a:pPr>
            <a:r>
              <a:t>Happens when the ballot is printed, just like VoteBox</a:t>
            </a:r>
          </a:p>
          <a:p>
            <a:pPr defTabSz="467783">
              <a:lnSpc>
                <a:spcPct val="50000"/>
              </a:lnSpc>
              <a:spcBef>
                <a:spcPts val="2000"/>
              </a:spcBef>
              <a:defRPr sz="3060"/>
            </a:pPr>
          </a:p>
          <a:p>
            <a:pPr defTabSz="467783">
              <a:spcBef>
                <a:spcPts val="2000"/>
              </a:spcBef>
              <a:defRPr sz="3060"/>
            </a:pPr>
            <a:r>
              <a:t>Challenge: voter deposits or keeps ballot</a:t>
            </a:r>
          </a:p>
          <a:p>
            <a:pPr lvl="1" defTabSz="467783">
              <a:spcBef>
                <a:spcPts val="1400"/>
              </a:spcBef>
              <a:defRPr sz="3060"/>
            </a:pPr>
            <a:r>
              <a:t>Challenger takes home printed ballot</a:t>
            </a:r>
          </a:p>
          <a:p>
            <a:pPr lvl="1" defTabSz="467783">
              <a:spcBef>
                <a:spcPts val="1400"/>
              </a:spcBef>
              <a:defRPr sz="3060"/>
            </a:pPr>
            <a:r>
              <a:t>Ballot randomness posted, anyone can decrypt (ballots not counted!)</a:t>
            </a:r>
          </a:p>
          <a:p>
            <a:pPr lvl="1" defTabSz="467783">
              <a:spcBef>
                <a:spcPts val="1400"/>
              </a:spcBef>
              <a:defRPr i="1" sz="3060">
                <a:solidFill>
                  <a:srgbClr val="0042AA"/>
                </a:solidFill>
                <a:latin typeface="+mn-lt"/>
                <a:ea typeface="+mn-ea"/>
                <a:cs typeface="+mn-cs"/>
                <a:sym typeface="Roboto"/>
              </a:defRPr>
            </a:pPr>
            <a:r>
              <a:t>Procedurally: same as a spoiled ballot</a:t>
            </a:r>
          </a:p>
          <a:p>
            <a:pPr lvl="1" defTabSz="467783">
              <a:spcBef>
                <a:spcPts val="1400"/>
              </a:spcBef>
              <a:defRPr sz="3060"/>
            </a:pPr>
          </a:p>
          <a:p>
            <a:pPr defTabSz="467783">
              <a:spcBef>
                <a:spcPts val="2000"/>
              </a:spcBef>
              <a:defRPr sz="3060"/>
            </a:pPr>
            <a:r>
              <a:t>Big usability win</a:t>
            </a:r>
          </a:p>
          <a:p>
            <a:pPr lvl="1" defTabSz="467783">
              <a:spcBef>
                <a:spcPts val="1400"/>
              </a:spcBef>
              <a:defRPr i="1" sz="3060">
                <a:solidFill>
                  <a:srgbClr val="0042AA"/>
                </a:solidFill>
                <a:latin typeface="+mn-lt"/>
                <a:ea typeface="+mn-ea"/>
                <a:cs typeface="+mn-cs"/>
                <a:sym typeface="Roboto"/>
              </a:defRPr>
            </a:pPr>
            <a:r>
              <a:t>No need to ask the voter a challenge question</a:t>
            </a:r>
          </a:p>
          <a:p>
            <a:pPr lvl="1" defTabSz="467783">
              <a:spcBef>
                <a:spcPts val="1400"/>
              </a:spcBef>
              <a:defRPr sz="3060"/>
            </a:pPr>
            <a:r>
              <a:t>Simple “live parallel testing”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roup"/>
          <p:cNvGrpSpPr/>
          <p:nvPr/>
        </p:nvGrpSpPr>
        <p:grpSpPr>
          <a:xfrm>
            <a:off x="-1485900" y="3886200"/>
            <a:ext cx="5317198" cy="650705"/>
            <a:chOff x="0" y="0"/>
            <a:chExt cx="5317197" cy="650704"/>
          </a:xfrm>
        </p:grpSpPr>
        <p:sp>
          <p:nvSpPr>
            <p:cNvPr id="585" name="Line"/>
            <p:cNvSpPr/>
            <p:nvPr/>
          </p:nvSpPr>
          <p:spPr>
            <a:xfrm>
              <a:off x="0" y="596900"/>
              <a:ext cx="5317198" cy="2533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 flipH="1">
              <a:off x="5283200" y="0"/>
              <a:ext cx="3021" cy="650705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88" name="STAR Workflow: Regi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 Workflow: Registration</a:t>
            </a:r>
          </a:p>
        </p:txBody>
      </p:sp>
      <p:pic>
        <p:nvPicPr>
          <p:cNvPr id="58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3400" y="2959100"/>
            <a:ext cx="1384300" cy="1172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sp>
        <p:nvSpPr>
          <p:cNvPr id="590" name="Registration"/>
          <p:cNvSpPr txBox="1"/>
          <p:nvPr/>
        </p:nvSpPr>
        <p:spPr>
          <a:xfrm>
            <a:off x="1416959" y="2323644"/>
            <a:ext cx="210237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Registration</a:t>
            </a:r>
          </a:p>
        </p:txBody>
      </p:sp>
      <p:grpSp>
        <p:nvGrpSpPr>
          <p:cNvPr id="593" name="Group"/>
          <p:cNvGrpSpPr/>
          <p:nvPr/>
        </p:nvGrpSpPr>
        <p:grpSpPr>
          <a:xfrm>
            <a:off x="4535859" y="3167688"/>
            <a:ext cx="456501" cy="1129236"/>
            <a:chOff x="0" y="0"/>
            <a:chExt cx="456500" cy="1129235"/>
          </a:xfrm>
        </p:grpSpPr>
        <p:pic>
          <p:nvPicPr>
            <p:cNvPr id="591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9115" cy="863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0" dist="0" dir="5400000">
                <a:srgbClr val="2F3E8E">
                  <a:alpha val="50000"/>
                </a:srgbClr>
              </a:outerShdw>
            </a:effectLst>
          </p:spPr>
        </p:pic>
        <p:sp>
          <p:nvSpPr>
            <p:cNvPr id="592" name="Voter"/>
            <p:cNvSpPr txBox="1"/>
            <p:nvPr/>
          </p:nvSpPr>
          <p:spPr>
            <a:xfrm>
              <a:off x="6781" y="866587"/>
              <a:ext cx="449720" cy="262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-22" sz="1100">
                  <a:solidFill>
                    <a:srgbClr val="2C1B7D"/>
                  </a:solidFill>
                </a:defRPr>
              </a:lvl1pPr>
            </a:lstStyle>
            <a:p>
              <a:pPr/>
              <a:r>
                <a:t>Voter</a:t>
              </a:r>
            </a:p>
          </p:txBody>
        </p:sp>
      </p:grpSp>
      <p:grpSp>
        <p:nvGrpSpPr>
          <p:cNvPr id="611" name="Group"/>
          <p:cNvGrpSpPr/>
          <p:nvPr/>
        </p:nvGrpSpPr>
        <p:grpSpPr>
          <a:xfrm>
            <a:off x="3632200" y="5930900"/>
            <a:ext cx="2107644" cy="1651000"/>
            <a:chOff x="1074976" y="600709"/>
            <a:chExt cx="2107643" cy="1651000"/>
          </a:xfrm>
        </p:grpSpPr>
        <p:sp>
          <p:nvSpPr>
            <p:cNvPr id="594" name="Precinct 101A"/>
            <p:cNvSpPr/>
            <p:nvPr/>
          </p:nvSpPr>
          <p:spPr>
            <a:xfrm>
              <a:off x="1912620" y="981709"/>
              <a:ext cx="1270001" cy="12700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OCR A Std"/>
                  <a:ea typeface="OCR A Std"/>
                  <a:cs typeface="OCR A Std"/>
                  <a:sym typeface="OCR A Std"/>
                </a:defRPr>
              </a:pPr>
              <a:r>
                <a:t>Precinct 101A</a:t>
              </a:r>
            </a:p>
            <a:p>
              <a:pPr algn="l">
                <a:defRPr b="0">
                  <a:solidFill>
                    <a:srgbClr val="000000"/>
                  </a:solidFill>
                  <a:latin typeface="OCR A Std"/>
                  <a:ea typeface="OCR A Std"/>
                  <a:cs typeface="OCR A Std"/>
                  <a:sym typeface="OCR A Std"/>
                </a:defRPr>
              </a:pPr>
            </a:p>
            <a:p>
              <a:pPr algn="l">
                <a:defRPr b="0">
                  <a:solidFill>
                    <a:srgbClr val="000000"/>
                  </a:solidFill>
                  <a:latin typeface="OCR A Std"/>
                  <a:ea typeface="OCR A Std"/>
                  <a:cs typeface="OCR A Std"/>
                  <a:sym typeface="OCR A Std"/>
                </a:defRPr>
              </a:pPr>
            </a:p>
          </p:txBody>
        </p:sp>
        <p:grpSp>
          <p:nvGrpSpPr>
            <p:cNvPr id="610" name="Group"/>
            <p:cNvGrpSpPr/>
            <p:nvPr/>
          </p:nvGrpSpPr>
          <p:grpSpPr>
            <a:xfrm>
              <a:off x="1074976" y="600709"/>
              <a:ext cx="1689473" cy="1237941"/>
              <a:chOff x="0" y="0"/>
              <a:chExt cx="1689472" cy="1237939"/>
            </a:xfrm>
          </p:grpSpPr>
          <p:sp>
            <p:nvSpPr>
              <p:cNvPr id="595" name="Line"/>
              <p:cNvSpPr/>
              <p:nvPr/>
            </p:nvSpPr>
            <p:spPr>
              <a:xfrm>
                <a:off x="0" y="0"/>
                <a:ext cx="373" cy="1237940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96" name="Line"/>
              <p:cNvSpPr/>
              <p:nvPr/>
            </p:nvSpPr>
            <p:spPr>
              <a:xfrm>
                <a:off x="1270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97" name="Line"/>
              <p:cNvSpPr/>
              <p:nvPr/>
            </p:nvSpPr>
            <p:spPr>
              <a:xfrm>
                <a:off x="241300" y="0"/>
                <a:ext cx="373" cy="123794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98" name="Line"/>
              <p:cNvSpPr/>
              <p:nvPr/>
            </p:nvSpPr>
            <p:spPr>
              <a:xfrm>
                <a:off x="393700" y="0"/>
                <a:ext cx="373" cy="123794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99" name="Line"/>
              <p:cNvSpPr/>
              <p:nvPr/>
            </p:nvSpPr>
            <p:spPr>
              <a:xfrm>
                <a:off x="520700" y="0"/>
                <a:ext cx="373" cy="12379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0" name="Line"/>
              <p:cNvSpPr/>
              <p:nvPr/>
            </p:nvSpPr>
            <p:spPr>
              <a:xfrm>
                <a:off x="6223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1" name="Line"/>
              <p:cNvSpPr/>
              <p:nvPr/>
            </p:nvSpPr>
            <p:spPr>
              <a:xfrm>
                <a:off x="7239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2" name="Line"/>
              <p:cNvSpPr/>
              <p:nvPr/>
            </p:nvSpPr>
            <p:spPr>
              <a:xfrm>
                <a:off x="838200" y="0"/>
                <a:ext cx="373" cy="123794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3" name="Line"/>
              <p:cNvSpPr/>
              <p:nvPr/>
            </p:nvSpPr>
            <p:spPr>
              <a:xfrm>
                <a:off x="9652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4" name="Line"/>
              <p:cNvSpPr/>
              <p:nvPr/>
            </p:nvSpPr>
            <p:spPr>
              <a:xfrm>
                <a:off x="1066800" y="0"/>
                <a:ext cx="373" cy="12379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5" name="Line"/>
              <p:cNvSpPr/>
              <p:nvPr/>
            </p:nvSpPr>
            <p:spPr>
              <a:xfrm>
                <a:off x="1181100" y="0"/>
                <a:ext cx="373" cy="12379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6" name="Line"/>
              <p:cNvSpPr/>
              <p:nvPr/>
            </p:nvSpPr>
            <p:spPr>
              <a:xfrm>
                <a:off x="12954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7" name="Line"/>
              <p:cNvSpPr/>
              <p:nvPr/>
            </p:nvSpPr>
            <p:spPr>
              <a:xfrm>
                <a:off x="1409700" y="0"/>
                <a:ext cx="373" cy="123794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8" name="Line"/>
              <p:cNvSpPr/>
              <p:nvPr/>
            </p:nvSpPr>
            <p:spPr>
              <a:xfrm>
                <a:off x="1549400" y="0"/>
                <a:ext cx="373" cy="12379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9" name="Line"/>
              <p:cNvSpPr/>
              <p:nvPr/>
            </p:nvSpPr>
            <p:spPr>
              <a:xfrm>
                <a:off x="1689100" y="0"/>
                <a:ext cx="373" cy="1237940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  <p:sp>
        <p:nvSpPr>
          <p:cNvPr id="612" name="Square"/>
          <p:cNvSpPr/>
          <p:nvPr/>
        </p:nvSpPr>
        <p:spPr>
          <a:xfrm>
            <a:off x="4394200" y="3302000"/>
            <a:ext cx="139700" cy="13970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pc="0" sz="36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2" grpId="3"/>
      <p:bldP build="whole" bldLvl="1" animBg="1" rev="0" advAuto="0" spid="593" grpId="1"/>
      <p:bldP build="whole" bldLvl="1" animBg="1" rev="0" advAuto="0" spid="611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Line"/>
          <p:cNvSpPr/>
          <p:nvPr/>
        </p:nvSpPr>
        <p:spPr>
          <a:xfrm flipH="1">
            <a:off x="107061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619" name="Group"/>
          <p:cNvGrpSpPr/>
          <p:nvPr/>
        </p:nvGrpSpPr>
        <p:grpSpPr>
          <a:xfrm>
            <a:off x="-1485900" y="3886200"/>
            <a:ext cx="5317198" cy="650705"/>
            <a:chOff x="0" y="0"/>
            <a:chExt cx="5317197" cy="650704"/>
          </a:xfrm>
        </p:grpSpPr>
        <p:sp>
          <p:nvSpPr>
            <p:cNvPr id="617" name="Line"/>
            <p:cNvSpPr/>
            <p:nvPr/>
          </p:nvSpPr>
          <p:spPr>
            <a:xfrm>
              <a:off x="0" y="596900"/>
              <a:ext cx="5317198" cy="2533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8" name="Line"/>
            <p:cNvSpPr/>
            <p:nvPr/>
          </p:nvSpPr>
          <p:spPr>
            <a:xfrm flipH="1">
              <a:off x="5283200" y="0"/>
              <a:ext cx="3021" cy="650705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20" name="Workflow: Author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Workflow: Authorization</a:t>
            </a:r>
          </a:p>
        </p:txBody>
      </p:sp>
      <p:sp>
        <p:nvSpPr>
          <p:cNvPr id="621" name="Line"/>
          <p:cNvSpPr/>
          <p:nvPr/>
        </p:nvSpPr>
        <p:spPr>
          <a:xfrm flipV="1">
            <a:off x="8356600" y="4479396"/>
            <a:ext cx="5333008" cy="370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2" name="Line"/>
          <p:cNvSpPr/>
          <p:nvPr/>
        </p:nvSpPr>
        <p:spPr>
          <a:xfrm>
            <a:off x="8407400" y="3886200"/>
            <a:ext cx="590" cy="648845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3" name="Line"/>
          <p:cNvSpPr/>
          <p:nvPr/>
        </p:nvSpPr>
        <p:spPr>
          <a:xfrm flipH="1">
            <a:off x="116459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4" name="Line"/>
          <p:cNvSpPr/>
          <p:nvPr/>
        </p:nvSpPr>
        <p:spPr>
          <a:xfrm flipH="1">
            <a:off x="126365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5" name="Line"/>
          <p:cNvSpPr/>
          <p:nvPr/>
        </p:nvSpPr>
        <p:spPr>
          <a:xfrm flipH="1">
            <a:off x="13639800" y="38989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62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3513" y="3002075"/>
            <a:ext cx="861220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2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68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2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2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72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3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2969339"/>
            <a:ext cx="1384300" cy="11720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3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3400" y="2959100"/>
            <a:ext cx="1384300" cy="1172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sp>
        <p:nvSpPr>
          <p:cNvPr id="632" name="Registration"/>
          <p:cNvSpPr txBox="1"/>
          <p:nvPr/>
        </p:nvSpPr>
        <p:spPr>
          <a:xfrm>
            <a:off x="1416959" y="2323644"/>
            <a:ext cx="210237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Registration</a:t>
            </a:r>
          </a:p>
        </p:txBody>
      </p:sp>
      <p:sp>
        <p:nvSpPr>
          <p:cNvPr id="633" name="Controller"/>
          <p:cNvSpPr txBox="1"/>
          <p:nvPr/>
        </p:nvSpPr>
        <p:spPr>
          <a:xfrm>
            <a:off x="7340600" y="2323644"/>
            <a:ext cx="17276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Controller</a:t>
            </a:r>
          </a:p>
        </p:txBody>
      </p:sp>
      <p:sp>
        <p:nvSpPr>
          <p:cNvPr id="634" name="Voting terminals"/>
          <p:cNvSpPr txBox="1"/>
          <p:nvPr/>
        </p:nvSpPr>
        <p:spPr>
          <a:xfrm>
            <a:off x="10960100" y="2323644"/>
            <a:ext cx="276236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Voting terminals</a:t>
            </a:r>
          </a:p>
        </p:txBody>
      </p:sp>
      <p:sp>
        <p:nvSpPr>
          <p:cNvPr id="635" name="Auth: 52794"/>
          <p:cNvSpPr txBox="1"/>
          <p:nvPr/>
        </p:nvSpPr>
        <p:spPr>
          <a:xfrm>
            <a:off x="8008049" y="5321300"/>
            <a:ext cx="3277108" cy="1981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000000"/>
                </a:solidFill>
                <a:latin typeface="OCR A Std"/>
                <a:ea typeface="OCR A Std"/>
                <a:cs typeface="OCR A Std"/>
                <a:sym typeface="OCR A Std"/>
              </a:defRPr>
            </a:pPr>
            <a:r>
              <a:t>Auth: 52794</a:t>
            </a:r>
          </a:p>
          <a:p>
            <a:pPr algn="l">
              <a:defRPr b="0">
                <a:solidFill>
                  <a:srgbClr val="000000"/>
                </a:solidFill>
                <a:latin typeface="OCR A Std"/>
                <a:ea typeface="OCR A Std"/>
                <a:cs typeface="OCR A Std"/>
                <a:sym typeface="OCR A Std"/>
              </a:defRPr>
            </a:pPr>
          </a:p>
          <a:p>
            <a:pPr algn="l">
              <a:defRPr b="0">
                <a:solidFill>
                  <a:srgbClr val="000000"/>
                </a:solidFill>
                <a:latin typeface="OCR A Std"/>
                <a:ea typeface="OCR A Std"/>
                <a:cs typeface="OCR A Std"/>
                <a:sym typeface="OCR A Std"/>
              </a:defRPr>
            </a:pPr>
          </a:p>
        </p:txBody>
      </p:sp>
      <p:grpSp>
        <p:nvGrpSpPr>
          <p:cNvPr id="640" name="Group"/>
          <p:cNvGrpSpPr/>
          <p:nvPr/>
        </p:nvGrpSpPr>
        <p:grpSpPr>
          <a:xfrm>
            <a:off x="4508499" y="3167688"/>
            <a:ext cx="483861" cy="1129236"/>
            <a:chOff x="0" y="0"/>
            <a:chExt cx="483859" cy="1129235"/>
          </a:xfrm>
        </p:grpSpPr>
        <p:grpSp>
          <p:nvGrpSpPr>
            <p:cNvPr id="638" name="Group"/>
            <p:cNvGrpSpPr/>
            <p:nvPr/>
          </p:nvGrpSpPr>
          <p:grpSpPr>
            <a:xfrm>
              <a:off x="27359" y="-1"/>
              <a:ext cx="456501" cy="1129237"/>
              <a:chOff x="0" y="0"/>
              <a:chExt cx="456500" cy="1129235"/>
            </a:xfrm>
          </p:grpSpPr>
          <p:pic>
            <p:nvPicPr>
              <p:cNvPr id="636" name="droppedImage.pdf" descr="dropped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349115" cy="863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0" dir="5400000">
                  <a:srgbClr val="2F3E8E">
                    <a:alpha val="50000"/>
                  </a:srgbClr>
                </a:outerShdw>
              </a:effectLst>
            </p:spPr>
          </p:pic>
          <p:sp>
            <p:nvSpPr>
              <p:cNvPr id="637" name="Voter"/>
              <p:cNvSpPr txBox="1"/>
              <p:nvPr/>
            </p:nvSpPr>
            <p:spPr>
              <a:xfrm>
                <a:off x="6781" y="866587"/>
                <a:ext cx="449720" cy="2626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pc="-22" sz="1100">
                    <a:solidFill>
                      <a:srgbClr val="2C1B7D"/>
                    </a:solidFill>
                  </a:defRPr>
                </a:lvl1pPr>
              </a:lstStyle>
              <a:p>
                <a:pPr/>
                <a:r>
                  <a:t>Voter</a:t>
                </a:r>
              </a:p>
            </p:txBody>
          </p:sp>
        </p:grpSp>
        <p:sp>
          <p:nvSpPr>
            <p:cNvPr id="639" name="Rectangle"/>
            <p:cNvSpPr/>
            <p:nvPr/>
          </p:nvSpPr>
          <p:spPr>
            <a:xfrm>
              <a:off x="0" y="172411"/>
              <a:ext cx="101600" cy="139701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58" name="Group"/>
          <p:cNvGrpSpPr/>
          <p:nvPr/>
        </p:nvGrpSpPr>
        <p:grpSpPr>
          <a:xfrm>
            <a:off x="3632200" y="5930900"/>
            <a:ext cx="2107644" cy="1651000"/>
            <a:chOff x="1074976" y="600709"/>
            <a:chExt cx="2107643" cy="1651000"/>
          </a:xfrm>
        </p:grpSpPr>
        <p:sp>
          <p:nvSpPr>
            <p:cNvPr id="641" name="Precinct 101A"/>
            <p:cNvSpPr/>
            <p:nvPr/>
          </p:nvSpPr>
          <p:spPr>
            <a:xfrm>
              <a:off x="1912620" y="981709"/>
              <a:ext cx="1270001" cy="12700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OCR A Std"/>
                  <a:ea typeface="OCR A Std"/>
                  <a:cs typeface="OCR A Std"/>
                  <a:sym typeface="OCR A Std"/>
                </a:defRPr>
              </a:pPr>
              <a:r>
                <a:t>Precinct 101A</a:t>
              </a:r>
            </a:p>
            <a:p>
              <a:pPr algn="l">
                <a:defRPr b="0">
                  <a:solidFill>
                    <a:srgbClr val="000000"/>
                  </a:solidFill>
                  <a:latin typeface="OCR A Std"/>
                  <a:ea typeface="OCR A Std"/>
                  <a:cs typeface="OCR A Std"/>
                  <a:sym typeface="OCR A Std"/>
                </a:defRPr>
              </a:pPr>
            </a:p>
            <a:p>
              <a:pPr algn="l">
                <a:defRPr b="0">
                  <a:solidFill>
                    <a:srgbClr val="000000"/>
                  </a:solidFill>
                  <a:latin typeface="OCR A Std"/>
                  <a:ea typeface="OCR A Std"/>
                  <a:cs typeface="OCR A Std"/>
                  <a:sym typeface="OCR A Std"/>
                </a:defRPr>
              </a:pPr>
            </a:p>
          </p:txBody>
        </p:sp>
        <p:grpSp>
          <p:nvGrpSpPr>
            <p:cNvPr id="657" name="Group"/>
            <p:cNvGrpSpPr/>
            <p:nvPr/>
          </p:nvGrpSpPr>
          <p:grpSpPr>
            <a:xfrm>
              <a:off x="1074976" y="600709"/>
              <a:ext cx="1689473" cy="1237941"/>
              <a:chOff x="0" y="0"/>
              <a:chExt cx="1689472" cy="1237939"/>
            </a:xfrm>
          </p:grpSpPr>
          <p:sp>
            <p:nvSpPr>
              <p:cNvPr id="642" name="Line"/>
              <p:cNvSpPr/>
              <p:nvPr/>
            </p:nvSpPr>
            <p:spPr>
              <a:xfrm>
                <a:off x="0" y="0"/>
                <a:ext cx="373" cy="1237940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43" name="Line"/>
              <p:cNvSpPr/>
              <p:nvPr/>
            </p:nvSpPr>
            <p:spPr>
              <a:xfrm>
                <a:off x="1270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44" name="Line"/>
              <p:cNvSpPr/>
              <p:nvPr/>
            </p:nvSpPr>
            <p:spPr>
              <a:xfrm>
                <a:off x="241300" y="0"/>
                <a:ext cx="373" cy="123794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45" name="Line"/>
              <p:cNvSpPr/>
              <p:nvPr/>
            </p:nvSpPr>
            <p:spPr>
              <a:xfrm>
                <a:off x="393700" y="0"/>
                <a:ext cx="373" cy="123794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46" name="Line"/>
              <p:cNvSpPr/>
              <p:nvPr/>
            </p:nvSpPr>
            <p:spPr>
              <a:xfrm>
                <a:off x="520700" y="0"/>
                <a:ext cx="373" cy="12379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47" name="Line"/>
              <p:cNvSpPr/>
              <p:nvPr/>
            </p:nvSpPr>
            <p:spPr>
              <a:xfrm>
                <a:off x="6223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48" name="Line"/>
              <p:cNvSpPr/>
              <p:nvPr/>
            </p:nvSpPr>
            <p:spPr>
              <a:xfrm>
                <a:off x="7239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49" name="Line"/>
              <p:cNvSpPr/>
              <p:nvPr/>
            </p:nvSpPr>
            <p:spPr>
              <a:xfrm>
                <a:off x="838200" y="0"/>
                <a:ext cx="373" cy="123794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0" name="Line"/>
              <p:cNvSpPr/>
              <p:nvPr/>
            </p:nvSpPr>
            <p:spPr>
              <a:xfrm>
                <a:off x="9652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1" name="Line"/>
              <p:cNvSpPr/>
              <p:nvPr/>
            </p:nvSpPr>
            <p:spPr>
              <a:xfrm>
                <a:off x="1066800" y="0"/>
                <a:ext cx="373" cy="12379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2" name="Line"/>
              <p:cNvSpPr/>
              <p:nvPr/>
            </p:nvSpPr>
            <p:spPr>
              <a:xfrm>
                <a:off x="1181100" y="0"/>
                <a:ext cx="373" cy="12379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3" name="Line"/>
              <p:cNvSpPr/>
              <p:nvPr/>
            </p:nvSpPr>
            <p:spPr>
              <a:xfrm>
                <a:off x="1295400" y="0"/>
                <a:ext cx="373" cy="12379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4" name="Line"/>
              <p:cNvSpPr/>
              <p:nvPr/>
            </p:nvSpPr>
            <p:spPr>
              <a:xfrm>
                <a:off x="1409700" y="0"/>
                <a:ext cx="373" cy="123794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549400" y="0"/>
                <a:ext cx="373" cy="12379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56" name="Line"/>
              <p:cNvSpPr/>
              <p:nvPr/>
            </p:nvSpPr>
            <p:spPr>
              <a:xfrm>
                <a:off x="1689100" y="0"/>
                <a:ext cx="373" cy="1237940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b="0" spc="0"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  <p:sp>
        <p:nvSpPr>
          <p:cNvPr id="659" name="Similar to Hart InterCivic eSlate"/>
          <p:cNvSpPr txBox="1"/>
          <p:nvPr/>
        </p:nvSpPr>
        <p:spPr>
          <a:xfrm>
            <a:off x="7302500" y="7670344"/>
            <a:ext cx="524421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Similar to Hart InterCivic eSlate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5619 -0.000772" origin="layout" pathEditMode="relative">
                                      <p:cBhvr>
                                        <p:cTn id="6" dur="1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xit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4" dur="1000" fill="hold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9" grpId="4"/>
      <p:bldP build="whole" bldLvl="1" animBg="1" rev="0" advAuto="0" spid="635" grpId="2"/>
      <p:bldP build="whole" bldLvl="1" animBg="1" rev="0" advAuto="0" spid="658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ur last crypto lectur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last crypto lecture!</a:t>
            </a:r>
          </a:p>
        </p:txBody>
      </p:sp>
      <p:sp>
        <p:nvSpPr>
          <p:cNvPr id="166" name="On your own: go read up on how RSA wor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44829">
              <a:spcBef>
                <a:spcPts val="2300"/>
              </a:spcBef>
              <a:defRPr sz="3564"/>
            </a:pPr>
            <a:r>
              <a:t>On your own: go read up on how RSA works</a:t>
            </a:r>
          </a:p>
          <a:p>
            <a:pPr lvl="1" defTabSz="544829">
              <a:defRPr sz="3564"/>
            </a:pPr>
            <a:r>
              <a:t>Modern cryptographers seem to have concluded that DH-style is the way to go</a:t>
            </a:r>
          </a:p>
          <a:p>
            <a:pPr defTabSz="544829">
              <a:spcBef>
                <a:spcPts val="2300"/>
              </a:spcBef>
              <a:defRPr sz="3564"/>
            </a:pPr>
            <a:r>
              <a:t>Instead, this lecture is a whirlwind through several modern crypto topics</a:t>
            </a:r>
          </a:p>
          <a:p>
            <a:pPr lvl="1" defTabSz="544829">
              <a:defRPr sz="3564"/>
            </a:pPr>
            <a:r>
              <a:t>Zero-knowledge proofs</a:t>
            </a:r>
          </a:p>
          <a:p>
            <a:pPr lvl="1" defTabSz="544829">
              <a:defRPr sz="3564"/>
            </a:pPr>
            <a:r>
              <a:t>Mixnets</a:t>
            </a:r>
          </a:p>
          <a:p>
            <a:pPr lvl="1" defTabSz="544829">
              <a:defRPr sz="3564"/>
            </a:pPr>
            <a:r>
              <a:t>Homomorphic cryptography</a:t>
            </a:r>
          </a:p>
          <a:p>
            <a:pPr lvl="1" defTabSz="544829">
              <a:defRPr sz="3564"/>
            </a:pPr>
            <a:r>
              <a:t>Application to electronic voting</a:t>
            </a:r>
          </a:p>
          <a:p>
            <a:pPr defTabSz="544829">
              <a:spcBef>
                <a:spcPts val="2300"/>
              </a:spcBef>
              <a:defRPr sz="3564"/>
            </a:pPr>
            <a:r>
              <a:t>All of these things are deep topics</a:t>
            </a:r>
          </a:p>
          <a:p>
            <a:pPr lvl="1" defTabSz="544829">
              <a:defRPr sz="3564"/>
            </a:pPr>
            <a:r>
              <a:t>Your mission: understand some of the clever things that crypto can 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Line"/>
          <p:cNvSpPr/>
          <p:nvPr/>
        </p:nvSpPr>
        <p:spPr>
          <a:xfrm flipH="1">
            <a:off x="107061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62" name="Line"/>
          <p:cNvSpPr/>
          <p:nvPr/>
        </p:nvSpPr>
        <p:spPr>
          <a:xfrm flipV="1">
            <a:off x="8356600" y="4479396"/>
            <a:ext cx="5333008" cy="370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63" name="Line"/>
          <p:cNvSpPr/>
          <p:nvPr/>
        </p:nvSpPr>
        <p:spPr>
          <a:xfrm>
            <a:off x="8407400" y="3886200"/>
            <a:ext cx="590" cy="648845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64" name="Line"/>
          <p:cNvSpPr/>
          <p:nvPr/>
        </p:nvSpPr>
        <p:spPr>
          <a:xfrm flipH="1">
            <a:off x="116459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65" name="Line"/>
          <p:cNvSpPr/>
          <p:nvPr/>
        </p:nvSpPr>
        <p:spPr>
          <a:xfrm flipH="1">
            <a:off x="126365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66" name="Line"/>
          <p:cNvSpPr/>
          <p:nvPr/>
        </p:nvSpPr>
        <p:spPr>
          <a:xfrm flipH="1">
            <a:off x="13639800" y="38989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669" name="Group"/>
          <p:cNvGrpSpPr/>
          <p:nvPr/>
        </p:nvGrpSpPr>
        <p:grpSpPr>
          <a:xfrm>
            <a:off x="-1485900" y="3886200"/>
            <a:ext cx="5317198" cy="650705"/>
            <a:chOff x="0" y="0"/>
            <a:chExt cx="5317197" cy="650704"/>
          </a:xfrm>
        </p:grpSpPr>
        <p:sp>
          <p:nvSpPr>
            <p:cNvPr id="667" name="Line"/>
            <p:cNvSpPr/>
            <p:nvPr/>
          </p:nvSpPr>
          <p:spPr>
            <a:xfrm>
              <a:off x="0" y="596900"/>
              <a:ext cx="5317198" cy="2533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8" name="Line"/>
            <p:cNvSpPr/>
            <p:nvPr/>
          </p:nvSpPr>
          <p:spPr>
            <a:xfrm flipH="1">
              <a:off x="5283200" y="0"/>
              <a:ext cx="3021" cy="650705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70" name="Workflow: Vo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Workflow: Voting</a:t>
            </a:r>
          </a:p>
        </p:txBody>
      </p:sp>
      <p:pic>
        <p:nvPicPr>
          <p:cNvPr id="67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3513" y="3002075"/>
            <a:ext cx="861220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7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68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7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7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72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7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2969339"/>
            <a:ext cx="1384300" cy="11720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7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3400" y="2959100"/>
            <a:ext cx="1384300" cy="1172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sp>
        <p:nvSpPr>
          <p:cNvPr id="677" name="Registration"/>
          <p:cNvSpPr txBox="1"/>
          <p:nvPr/>
        </p:nvSpPr>
        <p:spPr>
          <a:xfrm>
            <a:off x="1416959" y="2323644"/>
            <a:ext cx="210237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Registration</a:t>
            </a:r>
          </a:p>
        </p:txBody>
      </p:sp>
      <p:sp>
        <p:nvSpPr>
          <p:cNvPr id="678" name="Controller"/>
          <p:cNvSpPr txBox="1"/>
          <p:nvPr/>
        </p:nvSpPr>
        <p:spPr>
          <a:xfrm>
            <a:off x="7340600" y="2323644"/>
            <a:ext cx="17276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Controller</a:t>
            </a:r>
          </a:p>
        </p:txBody>
      </p:sp>
      <p:sp>
        <p:nvSpPr>
          <p:cNvPr id="679" name="Voting terminals"/>
          <p:cNvSpPr txBox="1"/>
          <p:nvPr/>
        </p:nvSpPr>
        <p:spPr>
          <a:xfrm>
            <a:off x="10960100" y="2323644"/>
            <a:ext cx="276236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Voting terminals</a:t>
            </a:r>
          </a:p>
        </p:txBody>
      </p:sp>
      <p:pic>
        <p:nvPicPr>
          <p:cNvPr id="680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7666" y="3002359"/>
            <a:ext cx="869158" cy="11105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5400000">
              <a:srgbClr val="000000">
                <a:alpha val="50000"/>
              </a:srgbClr>
            </a:outerShdw>
          </a:effectLst>
        </p:spPr>
      </p:pic>
      <p:grpSp>
        <p:nvGrpSpPr>
          <p:cNvPr id="683" name="Group"/>
          <p:cNvGrpSpPr/>
          <p:nvPr/>
        </p:nvGrpSpPr>
        <p:grpSpPr>
          <a:xfrm>
            <a:off x="9825210" y="3162299"/>
            <a:ext cx="456502" cy="1132412"/>
            <a:chOff x="0" y="0"/>
            <a:chExt cx="456501" cy="1132410"/>
          </a:xfrm>
        </p:grpSpPr>
        <p:pic>
          <p:nvPicPr>
            <p:cNvPr id="681" name="droppedImage.pdf" descr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49115" cy="863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0" dist="0" dir="5400000">
                <a:srgbClr val="2F3E8E">
                  <a:alpha val="50000"/>
                </a:srgbClr>
              </a:outerShdw>
            </a:effectLst>
          </p:spPr>
        </p:pic>
        <p:sp>
          <p:nvSpPr>
            <p:cNvPr id="682" name="Voter"/>
            <p:cNvSpPr txBox="1"/>
            <p:nvPr/>
          </p:nvSpPr>
          <p:spPr>
            <a:xfrm>
              <a:off x="6781" y="869762"/>
              <a:ext cx="449721" cy="262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-22" sz="1100">
                  <a:solidFill>
                    <a:srgbClr val="2C1B7D"/>
                  </a:solidFill>
                </a:defRPr>
              </a:lvl1pPr>
            </a:lstStyle>
            <a:p>
              <a:pPr/>
              <a:r>
                <a:t>Voter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Line"/>
          <p:cNvSpPr/>
          <p:nvPr/>
        </p:nvSpPr>
        <p:spPr>
          <a:xfrm flipH="1">
            <a:off x="107061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6" name="Line"/>
          <p:cNvSpPr/>
          <p:nvPr/>
        </p:nvSpPr>
        <p:spPr>
          <a:xfrm flipV="1">
            <a:off x="8356600" y="4479396"/>
            <a:ext cx="5333008" cy="370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7" name="Line"/>
          <p:cNvSpPr/>
          <p:nvPr/>
        </p:nvSpPr>
        <p:spPr>
          <a:xfrm>
            <a:off x="8407400" y="3886200"/>
            <a:ext cx="590" cy="648845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8" name="Line"/>
          <p:cNvSpPr/>
          <p:nvPr/>
        </p:nvSpPr>
        <p:spPr>
          <a:xfrm flipH="1">
            <a:off x="116459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9" name="Line"/>
          <p:cNvSpPr/>
          <p:nvPr/>
        </p:nvSpPr>
        <p:spPr>
          <a:xfrm flipH="1">
            <a:off x="126365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0" name="Line"/>
          <p:cNvSpPr/>
          <p:nvPr/>
        </p:nvSpPr>
        <p:spPr>
          <a:xfrm flipH="1">
            <a:off x="13639800" y="38989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693" name="Group"/>
          <p:cNvGrpSpPr/>
          <p:nvPr/>
        </p:nvGrpSpPr>
        <p:grpSpPr>
          <a:xfrm>
            <a:off x="-1485900" y="3886200"/>
            <a:ext cx="5317198" cy="650705"/>
            <a:chOff x="0" y="0"/>
            <a:chExt cx="5317197" cy="650704"/>
          </a:xfrm>
        </p:grpSpPr>
        <p:sp>
          <p:nvSpPr>
            <p:cNvPr id="691" name="Line"/>
            <p:cNvSpPr/>
            <p:nvPr/>
          </p:nvSpPr>
          <p:spPr>
            <a:xfrm>
              <a:off x="0" y="596900"/>
              <a:ext cx="5317198" cy="2533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2" name="Line"/>
            <p:cNvSpPr/>
            <p:nvPr/>
          </p:nvSpPr>
          <p:spPr>
            <a:xfrm flipH="1">
              <a:off x="5283200" y="0"/>
              <a:ext cx="3021" cy="650705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94" name="Workflow: Ciphertext copies distribu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Workflow: Ciphertext copies distributed</a:t>
            </a:r>
          </a:p>
        </p:txBody>
      </p:sp>
      <p:pic>
        <p:nvPicPr>
          <p:cNvPr id="69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3513" y="3002075"/>
            <a:ext cx="861220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9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68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9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9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72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69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2969339"/>
            <a:ext cx="1384300" cy="11720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70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3400" y="2959100"/>
            <a:ext cx="1384300" cy="1172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sp>
        <p:nvSpPr>
          <p:cNvPr id="701" name="Registration"/>
          <p:cNvSpPr txBox="1"/>
          <p:nvPr/>
        </p:nvSpPr>
        <p:spPr>
          <a:xfrm>
            <a:off x="1416959" y="2323644"/>
            <a:ext cx="210237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Registration</a:t>
            </a:r>
          </a:p>
        </p:txBody>
      </p:sp>
      <p:sp>
        <p:nvSpPr>
          <p:cNvPr id="702" name="Controller"/>
          <p:cNvSpPr txBox="1"/>
          <p:nvPr/>
        </p:nvSpPr>
        <p:spPr>
          <a:xfrm>
            <a:off x="7340600" y="2323644"/>
            <a:ext cx="17276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Controller</a:t>
            </a:r>
          </a:p>
        </p:txBody>
      </p:sp>
      <p:sp>
        <p:nvSpPr>
          <p:cNvPr id="703" name="Voting terminals"/>
          <p:cNvSpPr txBox="1"/>
          <p:nvPr/>
        </p:nvSpPr>
        <p:spPr>
          <a:xfrm>
            <a:off x="10960100" y="2323644"/>
            <a:ext cx="276236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Voting terminals</a:t>
            </a:r>
          </a:p>
        </p:txBody>
      </p:sp>
      <p:grpSp>
        <p:nvGrpSpPr>
          <p:cNvPr id="706" name="Group"/>
          <p:cNvGrpSpPr/>
          <p:nvPr/>
        </p:nvGrpSpPr>
        <p:grpSpPr>
          <a:xfrm>
            <a:off x="9825210" y="3162299"/>
            <a:ext cx="456502" cy="1132412"/>
            <a:chOff x="0" y="0"/>
            <a:chExt cx="456501" cy="1132410"/>
          </a:xfrm>
        </p:grpSpPr>
        <p:pic>
          <p:nvPicPr>
            <p:cNvPr id="704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9115" cy="863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0" dist="0" dir="5400000">
                <a:srgbClr val="2F3E8E">
                  <a:alpha val="50000"/>
                </a:srgbClr>
              </a:outerShdw>
            </a:effectLst>
          </p:spPr>
        </p:pic>
        <p:sp>
          <p:nvSpPr>
            <p:cNvPr id="705" name="Voter"/>
            <p:cNvSpPr txBox="1"/>
            <p:nvPr/>
          </p:nvSpPr>
          <p:spPr>
            <a:xfrm>
              <a:off x="6781" y="869762"/>
              <a:ext cx="449721" cy="262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-22" sz="1100">
                  <a:solidFill>
                    <a:srgbClr val="2C1B7D"/>
                  </a:solidFill>
                </a:defRPr>
              </a:lvl1pPr>
            </a:lstStyle>
            <a:p>
              <a:pPr/>
              <a:r>
                <a:t>Voter</a:t>
              </a:r>
            </a:p>
          </p:txBody>
        </p:sp>
      </p:grpSp>
      <p:pic>
        <p:nvPicPr>
          <p:cNvPr id="707" name="locked-box-icon.pdf" descr="locked-box-ico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5320" y="4667786"/>
            <a:ext cx="641881" cy="585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locked-box-icon.pdf" descr="locked-box-ico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5320" y="4667786"/>
            <a:ext cx="641881" cy="585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locked-box-icon.pdf" descr="locked-box-ico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5320" y="4667786"/>
            <a:ext cx="641881" cy="585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locked-box-icon.pdf" descr="locked-box-ico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5320" y="4667786"/>
            <a:ext cx="641881" cy="585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locked-box-icon.pdf" descr="locked-box-ico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5320" y="4667786"/>
            <a:ext cx="641881" cy="585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39463 -0.003109" origin="layout" pathEditMode="relative">
                                      <p:cBhvr>
                                        <p:cTn id="6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8080 0.001394" origin="layout" pathEditMode="relative">
                                      <p:cBhvr>
                                        <p:cTn id="9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9814 0.000743" origin="layout" pathEditMode="relative">
                                      <p:cBhvr>
                                        <p:cTn id="12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0736 0.000222" origin="layout" pathEditMode="relative">
                                      <p:cBhvr>
                                        <p:cTn id="15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Line"/>
          <p:cNvSpPr/>
          <p:nvPr/>
        </p:nvSpPr>
        <p:spPr>
          <a:xfrm flipH="1">
            <a:off x="107061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4" name="Line"/>
          <p:cNvSpPr/>
          <p:nvPr/>
        </p:nvSpPr>
        <p:spPr>
          <a:xfrm>
            <a:off x="8356600" y="4483100"/>
            <a:ext cx="5744965" cy="5622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5" name="Line"/>
          <p:cNvSpPr/>
          <p:nvPr/>
        </p:nvSpPr>
        <p:spPr>
          <a:xfrm>
            <a:off x="8407400" y="3886200"/>
            <a:ext cx="590" cy="648845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6" name="Line"/>
          <p:cNvSpPr/>
          <p:nvPr/>
        </p:nvSpPr>
        <p:spPr>
          <a:xfrm flipH="1">
            <a:off x="116459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7" name="Line"/>
          <p:cNvSpPr/>
          <p:nvPr/>
        </p:nvSpPr>
        <p:spPr>
          <a:xfrm flipH="1">
            <a:off x="12636500" y="38862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8" name="Line"/>
          <p:cNvSpPr/>
          <p:nvPr/>
        </p:nvSpPr>
        <p:spPr>
          <a:xfrm flipH="1">
            <a:off x="13639800" y="3898900"/>
            <a:ext cx="322" cy="629279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721" name="Group"/>
          <p:cNvGrpSpPr/>
          <p:nvPr/>
        </p:nvGrpSpPr>
        <p:grpSpPr>
          <a:xfrm>
            <a:off x="-1485900" y="3886200"/>
            <a:ext cx="5317198" cy="650705"/>
            <a:chOff x="0" y="0"/>
            <a:chExt cx="5317197" cy="650704"/>
          </a:xfrm>
        </p:grpSpPr>
        <p:sp>
          <p:nvSpPr>
            <p:cNvPr id="719" name="Line"/>
            <p:cNvSpPr/>
            <p:nvPr/>
          </p:nvSpPr>
          <p:spPr>
            <a:xfrm>
              <a:off x="0" y="596900"/>
              <a:ext cx="5317198" cy="2533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0" name="Line"/>
            <p:cNvSpPr/>
            <p:nvPr/>
          </p:nvSpPr>
          <p:spPr>
            <a:xfrm flipH="1">
              <a:off x="5283200" y="0"/>
              <a:ext cx="3021" cy="650705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722" name="Workflow: Ca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Workflow: Casting</a:t>
            </a:r>
          </a:p>
        </p:txBody>
      </p:sp>
      <p:pic>
        <p:nvPicPr>
          <p:cNvPr id="72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3513" y="3002075"/>
            <a:ext cx="861220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72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68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72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72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7200" y="2997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72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2969339"/>
            <a:ext cx="1384300" cy="11720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pic>
        <p:nvPicPr>
          <p:cNvPr id="72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3400" y="2959100"/>
            <a:ext cx="1384300" cy="1172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sp>
        <p:nvSpPr>
          <p:cNvPr id="729" name="Registration"/>
          <p:cNvSpPr txBox="1"/>
          <p:nvPr/>
        </p:nvSpPr>
        <p:spPr>
          <a:xfrm>
            <a:off x="1416959" y="2323644"/>
            <a:ext cx="210237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Registration</a:t>
            </a:r>
          </a:p>
        </p:txBody>
      </p:sp>
      <p:sp>
        <p:nvSpPr>
          <p:cNvPr id="730" name="Controller"/>
          <p:cNvSpPr txBox="1"/>
          <p:nvPr/>
        </p:nvSpPr>
        <p:spPr>
          <a:xfrm>
            <a:off x="7340600" y="2323644"/>
            <a:ext cx="17276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Controller</a:t>
            </a:r>
          </a:p>
        </p:txBody>
      </p:sp>
      <p:sp>
        <p:nvSpPr>
          <p:cNvPr id="731" name="Voting terminals"/>
          <p:cNvSpPr txBox="1"/>
          <p:nvPr/>
        </p:nvSpPr>
        <p:spPr>
          <a:xfrm>
            <a:off x="10960100" y="2323644"/>
            <a:ext cx="276236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Voting terminals</a:t>
            </a:r>
          </a:p>
        </p:txBody>
      </p:sp>
      <p:pic>
        <p:nvPicPr>
          <p:cNvPr id="73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5800" y="61722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sp>
        <p:nvSpPr>
          <p:cNvPr id="733" name="Line"/>
          <p:cNvSpPr/>
          <p:nvPr/>
        </p:nvSpPr>
        <p:spPr>
          <a:xfrm>
            <a:off x="14094333" y="6875944"/>
            <a:ext cx="1329639" cy="488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4" name="Rounded Rectangle"/>
          <p:cNvSpPr/>
          <p:nvPr/>
        </p:nvSpPr>
        <p:spPr>
          <a:xfrm>
            <a:off x="14528800" y="6286500"/>
            <a:ext cx="11176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735" name="Ballot box"/>
          <p:cNvSpPr txBox="1"/>
          <p:nvPr/>
        </p:nvSpPr>
        <p:spPr>
          <a:xfrm>
            <a:off x="13627100" y="7175044"/>
            <a:ext cx="2641600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Ballot box</a:t>
            </a:r>
          </a:p>
        </p:txBody>
      </p:sp>
      <p:grpSp>
        <p:nvGrpSpPr>
          <p:cNvPr id="740" name="Group"/>
          <p:cNvGrpSpPr/>
          <p:nvPr/>
        </p:nvGrpSpPr>
        <p:grpSpPr>
          <a:xfrm>
            <a:off x="9651999" y="3162299"/>
            <a:ext cx="629713" cy="1132412"/>
            <a:chOff x="0" y="0"/>
            <a:chExt cx="629711" cy="1132410"/>
          </a:xfrm>
        </p:grpSpPr>
        <p:sp>
          <p:nvSpPr>
            <p:cNvPr id="736" name="Rectangle"/>
            <p:cNvSpPr/>
            <p:nvPr/>
          </p:nvSpPr>
          <p:spPr>
            <a:xfrm>
              <a:off x="0" y="152400"/>
              <a:ext cx="203200" cy="279400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739" name="Group"/>
            <p:cNvGrpSpPr/>
            <p:nvPr/>
          </p:nvGrpSpPr>
          <p:grpSpPr>
            <a:xfrm>
              <a:off x="173210" y="-1"/>
              <a:ext cx="456502" cy="1132412"/>
              <a:chOff x="0" y="0"/>
              <a:chExt cx="456501" cy="1132410"/>
            </a:xfrm>
          </p:grpSpPr>
          <p:pic>
            <p:nvPicPr>
              <p:cNvPr id="737" name="droppedImage.pdf" descr="dropped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349115" cy="863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0" dir="5400000">
                  <a:srgbClr val="2F3E8E">
                    <a:alpha val="50000"/>
                  </a:srgbClr>
                </a:outerShdw>
              </a:effectLst>
            </p:spPr>
          </p:pic>
          <p:sp>
            <p:nvSpPr>
              <p:cNvPr id="738" name="Voter"/>
              <p:cNvSpPr txBox="1"/>
              <p:nvPr/>
            </p:nvSpPr>
            <p:spPr>
              <a:xfrm>
                <a:off x="6781" y="869762"/>
                <a:ext cx="449721" cy="2626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pc="-22" sz="1100">
                    <a:solidFill>
                      <a:srgbClr val="2C1B7D"/>
                    </a:solidFill>
                  </a:defRPr>
                </a:lvl1pPr>
              </a:lstStyle>
              <a:p>
                <a:pPr/>
                <a:r>
                  <a:t>Voter</a:t>
                </a:r>
              </a:p>
            </p:txBody>
          </p:sp>
        </p:grpSp>
      </p:grpSp>
      <p:grpSp>
        <p:nvGrpSpPr>
          <p:cNvPr id="743" name="Group"/>
          <p:cNvGrpSpPr/>
          <p:nvPr/>
        </p:nvGrpSpPr>
        <p:grpSpPr>
          <a:xfrm>
            <a:off x="8407400" y="4783186"/>
            <a:ext cx="3647167" cy="6007101"/>
            <a:chOff x="0" y="0"/>
            <a:chExt cx="3647166" cy="6007100"/>
          </a:xfrm>
        </p:grpSpPr>
        <p:sp>
          <p:nvSpPr>
            <p:cNvPr id="741" name="Rectangle"/>
            <p:cNvSpPr/>
            <p:nvPr/>
          </p:nvSpPr>
          <p:spPr>
            <a:xfrm>
              <a:off x="79034" y="9758"/>
              <a:ext cx="3532710" cy="565363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742" name="new-dream-ballot-p1.pdf" descr="new-dream-ballot-p1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47167" cy="6007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4" name="Line"/>
          <p:cNvSpPr/>
          <p:nvPr/>
        </p:nvSpPr>
        <p:spPr>
          <a:xfrm>
            <a:off x="14084622" y="4432300"/>
            <a:ext cx="1961" cy="2498825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25456 0.209019" origin="layout" pathEditMode="relative">
                                      <p:cBhvr>
                                        <p:cTn id="6" dur="1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roup"/>
          <p:cNvGrpSpPr/>
          <p:nvPr/>
        </p:nvGrpSpPr>
        <p:grpSpPr>
          <a:xfrm>
            <a:off x="7531100" y="2323644"/>
            <a:ext cx="7892872" cy="4607481"/>
            <a:chOff x="0" y="0"/>
            <a:chExt cx="7892871" cy="4607479"/>
          </a:xfrm>
        </p:grpSpPr>
        <p:sp>
          <p:nvSpPr>
            <p:cNvPr id="746" name="Line"/>
            <p:cNvSpPr/>
            <p:nvPr/>
          </p:nvSpPr>
          <p:spPr>
            <a:xfrm>
              <a:off x="762000" y="2159455"/>
              <a:ext cx="5317198" cy="2534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7" name="Line"/>
            <p:cNvSpPr/>
            <p:nvPr/>
          </p:nvSpPr>
          <p:spPr>
            <a:xfrm>
              <a:off x="812800" y="1562555"/>
              <a:ext cx="442" cy="648845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8" name="Line"/>
            <p:cNvSpPr/>
            <p:nvPr/>
          </p:nvSpPr>
          <p:spPr>
            <a:xfrm flipH="1">
              <a:off x="3162300" y="1562555"/>
              <a:ext cx="242" cy="629280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9" name="Line"/>
            <p:cNvSpPr/>
            <p:nvPr/>
          </p:nvSpPr>
          <p:spPr>
            <a:xfrm flipH="1">
              <a:off x="4114800" y="1562555"/>
              <a:ext cx="242" cy="629280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0" name="Line"/>
            <p:cNvSpPr/>
            <p:nvPr/>
          </p:nvSpPr>
          <p:spPr>
            <a:xfrm flipH="1">
              <a:off x="5105400" y="1562555"/>
              <a:ext cx="242" cy="629280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1" name="Line"/>
            <p:cNvSpPr/>
            <p:nvPr/>
          </p:nvSpPr>
          <p:spPr>
            <a:xfrm flipH="1">
              <a:off x="6047184" y="1562555"/>
              <a:ext cx="3021" cy="650706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pic>
          <p:nvPicPr>
            <p:cNvPr id="752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22413" y="678431"/>
              <a:ext cx="861220" cy="110728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38100" dir="5400000">
                <a:srgbClr val="000000">
                  <a:alpha val="25000"/>
                </a:srgbClr>
              </a:outerShdw>
            </a:effectLst>
          </p:spPr>
        </p:pic>
        <p:pic>
          <p:nvPicPr>
            <p:cNvPr id="753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95700" y="673555"/>
              <a:ext cx="861219" cy="110728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38100" dir="5400000">
                <a:srgbClr val="000000">
                  <a:alpha val="25000"/>
                </a:srgbClr>
              </a:outerShdw>
            </a:effectLst>
          </p:spPr>
        </p:pic>
        <p:pic>
          <p:nvPicPr>
            <p:cNvPr id="754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60900" y="673555"/>
              <a:ext cx="861219" cy="110728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38100" dir="5400000">
                <a:srgbClr val="000000">
                  <a:alpha val="25000"/>
                </a:srgbClr>
              </a:outerShdw>
            </a:effectLst>
          </p:spPr>
        </p:pic>
        <p:pic>
          <p:nvPicPr>
            <p:cNvPr id="755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626100" y="673555"/>
              <a:ext cx="861219" cy="110728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38100" dir="5400000">
                <a:srgbClr val="000000">
                  <a:alpha val="25000"/>
                </a:srgbClr>
              </a:outerShdw>
            </a:effectLst>
          </p:spPr>
        </p:pic>
        <p:pic>
          <p:nvPicPr>
            <p:cNvPr id="756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8900" y="645695"/>
              <a:ext cx="1384300" cy="117204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01600" dist="38100" dir="5400000">
                <a:srgbClr val="000000">
                  <a:alpha val="25000"/>
                </a:srgbClr>
              </a:outerShdw>
            </a:effectLst>
          </p:spPr>
        </p:pic>
        <p:sp>
          <p:nvSpPr>
            <p:cNvPr id="757" name="Controller"/>
            <p:cNvSpPr txBox="1"/>
            <p:nvPr/>
          </p:nvSpPr>
          <p:spPr>
            <a:xfrm>
              <a:off x="0" y="-1"/>
              <a:ext cx="1719581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Controller</a:t>
              </a:r>
            </a:p>
          </p:txBody>
        </p:sp>
        <p:sp>
          <p:nvSpPr>
            <p:cNvPr id="758" name="Voting terminals"/>
            <p:cNvSpPr txBox="1"/>
            <p:nvPr/>
          </p:nvSpPr>
          <p:spPr>
            <a:xfrm>
              <a:off x="2717800" y="-1"/>
              <a:ext cx="2754275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Voting terminals</a:t>
              </a:r>
            </a:p>
          </p:txBody>
        </p:sp>
        <p:sp>
          <p:nvSpPr>
            <p:cNvPr id="759" name="Line"/>
            <p:cNvSpPr/>
            <p:nvPr/>
          </p:nvSpPr>
          <p:spPr>
            <a:xfrm>
              <a:off x="6563233" y="4552300"/>
              <a:ext cx="1329639" cy="488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0" name="Line"/>
            <p:cNvSpPr/>
            <p:nvPr/>
          </p:nvSpPr>
          <p:spPr>
            <a:xfrm>
              <a:off x="5232400" y="2159455"/>
              <a:ext cx="1329638" cy="488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1" name="Line"/>
            <p:cNvSpPr/>
            <p:nvPr/>
          </p:nvSpPr>
          <p:spPr>
            <a:xfrm>
              <a:off x="6553522" y="2108655"/>
              <a:ext cx="1961" cy="2498825"/>
            </a:xfrm>
            <a:prstGeom prst="line">
              <a:avLst/>
            </a:prstGeom>
            <a:noFill/>
            <a:ln w="1143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b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763" name="Networked ballot bo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Networked ballot box</a:t>
            </a:r>
          </a:p>
        </p:txBody>
      </p:sp>
      <p:sp>
        <p:nvSpPr>
          <p:cNvPr id="764" name="Notifies other machines that ballot was deposit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Notifies other machines that ballot was deposited</a:t>
            </a:r>
          </a:p>
          <a:p>
            <a:pPr lvl="1"/>
            <a:r>
              <a:t>Ballot has random ID</a:t>
            </a:r>
          </a:p>
          <a:p>
            <a:pPr/>
          </a:p>
          <a:p>
            <a:pPr/>
            <a:r>
              <a:t>Voter can spoil ballot and start over</a:t>
            </a:r>
          </a:p>
          <a:p>
            <a:pPr lvl="1"/>
            <a:r>
              <a:t>Usability win!</a:t>
            </a:r>
          </a:p>
          <a:p>
            <a:pPr lvl="1"/>
          </a:p>
          <a:p>
            <a:pPr/>
            <a:r>
              <a:t>Ballot box has no UI</a:t>
            </a:r>
          </a:p>
        </p:txBody>
      </p:sp>
      <p:sp>
        <p:nvSpPr>
          <p:cNvPr id="765" name="Deposit and done (just need a scanner for the ballot ID)"/>
          <p:cNvSpPr txBox="1"/>
          <p:nvPr/>
        </p:nvSpPr>
        <p:spPr>
          <a:xfrm>
            <a:off x="1524000" y="7696566"/>
            <a:ext cx="8714116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0" algn="l">
              <a:lnSpc>
                <a:spcPct val="90000"/>
              </a:lnSpc>
              <a:spcBef>
                <a:spcPts val="800"/>
              </a:spcBef>
              <a:buFont typeface="Lucida Grande"/>
              <a:defRPr b="0" spc="-59" sz="3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Deposit and done (just need a scanner for the ballot ID)</a:t>
            </a:r>
          </a:p>
        </p:txBody>
      </p:sp>
      <p:grpSp>
        <p:nvGrpSpPr>
          <p:cNvPr id="768" name="Group"/>
          <p:cNvGrpSpPr/>
          <p:nvPr/>
        </p:nvGrpSpPr>
        <p:grpSpPr>
          <a:xfrm>
            <a:off x="8343900" y="1985217"/>
            <a:ext cx="3647167" cy="6007101"/>
            <a:chOff x="0" y="0"/>
            <a:chExt cx="3647166" cy="6007100"/>
          </a:xfrm>
        </p:grpSpPr>
        <p:sp>
          <p:nvSpPr>
            <p:cNvPr id="766" name="Rectangle"/>
            <p:cNvSpPr/>
            <p:nvPr/>
          </p:nvSpPr>
          <p:spPr>
            <a:xfrm>
              <a:off x="83003" y="9758"/>
              <a:ext cx="3532710" cy="565363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767" name="new-dream-ballot-p1.pdf" descr="new-dream-ballot-p1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47167" cy="6007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6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5800" y="6184900"/>
            <a:ext cx="861219" cy="11072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25000"/>
              </a:srgbClr>
            </a:outerShdw>
          </a:effectLst>
        </p:spPr>
      </p:pic>
      <p:sp>
        <p:nvSpPr>
          <p:cNvPr id="770" name="Rounded Rectangle"/>
          <p:cNvSpPr/>
          <p:nvPr/>
        </p:nvSpPr>
        <p:spPr>
          <a:xfrm>
            <a:off x="14528800" y="6299200"/>
            <a:ext cx="11176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pc="0" sz="3600">
                <a:solidFill>
                  <a:srgbClr val="000000"/>
                </a:solidFill>
              </a:defRPr>
            </a:pPr>
          </a:p>
        </p:txBody>
      </p:sp>
      <p:sp>
        <p:nvSpPr>
          <p:cNvPr id="771" name="Ballot box"/>
          <p:cNvSpPr txBox="1"/>
          <p:nvPr/>
        </p:nvSpPr>
        <p:spPr>
          <a:xfrm>
            <a:off x="13627100" y="7187744"/>
            <a:ext cx="2641600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Ballot box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4"/>
                                      </p:to>
                                    </p:set>
                                    <p:animEffect filter="image" prLst="opacity: 0.14; ">
                                      <p:cBhvr>
                                        <p:cTn id="7" dur="indefinite" fill="hold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00000" origin="layout" pathEditMode="relative">
                                      <p:cBhvr>
                                        <p:cTn id="10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ost-election ver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6100">
              <a:lnSpc>
                <a:spcPct val="70000"/>
              </a:lnSpc>
              <a:defRPr spc="-370"/>
            </a:lvl1pPr>
          </a:lstStyle>
          <a:p>
            <a:pPr/>
            <a:r>
              <a:t>Post-election verification</a:t>
            </a:r>
          </a:p>
        </p:txBody>
      </p:sp>
      <p:sp>
        <p:nvSpPr>
          <p:cNvPr id="774" name="Separate page to take home…"/>
          <p:cNvSpPr txBox="1"/>
          <p:nvPr>
            <p:ph type="body" sz="half" idx="1"/>
          </p:nvPr>
        </p:nvSpPr>
        <p:spPr>
          <a:xfrm>
            <a:off x="599855" y="2159000"/>
            <a:ext cx="9379563" cy="6138334"/>
          </a:xfrm>
          <a:prstGeom prst="rect">
            <a:avLst/>
          </a:prstGeom>
        </p:spPr>
        <p:txBody>
          <a:bodyPr/>
          <a:lstStyle/>
          <a:p>
            <a:pPr defTabSz="528319">
              <a:spcBef>
                <a:spcPts val="2300"/>
              </a:spcBef>
              <a:defRPr sz="3455"/>
            </a:pPr>
            <a:r>
              <a:t>Separate page to take home</a:t>
            </a:r>
          </a:p>
          <a:p>
            <a:pPr lvl="1" defTabSz="528319">
              <a:spcBef>
                <a:spcPts val="1600"/>
              </a:spcBef>
              <a:defRPr sz="3455"/>
            </a:pPr>
            <a:r>
              <a:t>Ballot hash for lookup on public bulletin board</a:t>
            </a:r>
          </a:p>
          <a:p>
            <a:pPr defTabSz="528319">
              <a:spcBef>
                <a:spcPts val="2300"/>
              </a:spcBef>
              <a:defRPr sz="3455"/>
            </a:pPr>
          </a:p>
          <a:p>
            <a:pPr defTabSz="528319">
              <a:spcBef>
                <a:spcPts val="2300"/>
              </a:spcBef>
              <a:defRPr sz="3455"/>
            </a:pPr>
            <a:r>
              <a:rPr i="1"/>
              <a:t>Cast ballot: </a:t>
            </a:r>
            <a:r>
              <a:t> ciphertext will match</a:t>
            </a:r>
          </a:p>
          <a:p>
            <a:pPr defTabSz="528319">
              <a:spcBef>
                <a:spcPts val="2300"/>
              </a:spcBef>
              <a:defRPr sz="3455"/>
            </a:pPr>
            <a:r>
              <a:rPr i="1"/>
              <a:t>Challenge ballot: </a:t>
            </a:r>
            <a:r>
              <a:t>plaintext also present, verifiable</a:t>
            </a:r>
          </a:p>
          <a:p>
            <a:pPr defTabSz="528319">
              <a:spcBef>
                <a:spcPts val="2300"/>
              </a:spcBef>
              <a:defRPr sz="3455"/>
            </a:pPr>
            <a:r>
              <a:rPr i="1"/>
              <a:t>Homomorphic tallying</a:t>
            </a:r>
            <a:r>
              <a:t>: provably includes all ballots on the bulletin board</a:t>
            </a:r>
          </a:p>
          <a:p>
            <a:pPr defTabSz="528319">
              <a:spcBef>
                <a:spcPts val="2300"/>
              </a:spcBef>
              <a:defRPr sz="3455"/>
            </a:pPr>
            <a:r>
              <a:rPr i="1"/>
              <a:t>Hash chains</a:t>
            </a:r>
            <a:r>
              <a:t>: also publicly verifiable</a:t>
            </a:r>
          </a:p>
        </p:txBody>
      </p:sp>
      <p:grpSp>
        <p:nvGrpSpPr>
          <p:cNvPr id="777" name="Group"/>
          <p:cNvGrpSpPr/>
          <p:nvPr/>
        </p:nvGrpSpPr>
        <p:grpSpPr>
          <a:xfrm>
            <a:off x="9393604" y="1295400"/>
            <a:ext cx="6012658" cy="9903201"/>
            <a:chOff x="0" y="0"/>
            <a:chExt cx="6012657" cy="9903200"/>
          </a:xfrm>
        </p:grpSpPr>
        <p:sp>
          <p:nvSpPr>
            <p:cNvPr id="775" name="Rectangle"/>
            <p:cNvSpPr/>
            <p:nvPr/>
          </p:nvSpPr>
          <p:spPr>
            <a:xfrm>
              <a:off x="788610" y="785971"/>
              <a:ext cx="4167918" cy="667019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pc="0" sz="36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776" name="new-dream-ballot-p2.pdf" descr="new-dream-ballot-p2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012658" cy="9903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Risk limiting aud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Risk limiting audits</a:t>
            </a:r>
          </a:p>
        </p:txBody>
      </p:sp>
      <p:sp>
        <p:nvSpPr>
          <p:cNvPr id="782" name="Random sampling of individual paper ballots…"/>
          <p:cNvSpPr txBox="1"/>
          <p:nvPr>
            <p:ph type="body" idx="1"/>
          </p:nvPr>
        </p:nvSpPr>
        <p:spPr>
          <a:xfrm>
            <a:off x="599855" y="2159000"/>
            <a:ext cx="10750189" cy="613833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Random sampling of individual paper ballots</a:t>
            </a:r>
          </a:p>
          <a:p>
            <a:pPr lvl="1">
              <a:lnSpc>
                <a:spcPct val="90000"/>
              </a:lnSpc>
            </a:pPr>
            <a:r>
              <a:t>Each should exactly match up with electronic records</a:t>
            </a:r>
          </a:p>
          <a:p>
            <a:pPr lvl="1">
              <a:lnSpc>
                <a:spcPct val="90000"/>
              </a:lnSpc>
            </a:pPr>
            <a:r>
              <a:t>Required in many states, growing in popularity</a:t>
            </a:r>
          </a:p>
          <a:p>
            <a:pPr lvl="2">
              <a:lnSpc>
                <a:spcPct val="90000"/>
              </a:lnSpc>
              <a:defRPr i="1">
                <a:latin typeface="+mn-lt"/>
                <a:ea typeface="+mn-ea"/>
                <a:cs typeface="+mn-cs"/>
                <a:sym typeface="Roboto"/>
              </a:defRPr>
            </a:pPr>
            <a:r>
              <a:t>Requires touching tens of ballots, rarely hundreds, unlikely more</a:t>
            </a:r>
          </a:p>
          <a:p>
            <a:pPr>
              <a:lnSpc>
                <a:spcPct val="90000"/>
              </a:lnSpc>
            </a:pPr>
            <a:r>
              <a:t>Mitigates malicious software in the ballot scanners</a:t>
            </a:r>
          </a:p>
          <a:p>
            <a:pPr lvl="1">
              <a:lnSpc>
                <a:spcPct val="90000"/>
              </a:lnSpc>
              <a:buFont typeface="Roboto"/>
              <a:defRPr sz="3000"/>
            </a:pPr>
            <a:r>
              <a:t>Discrepancies require more samples, degenerates to a full manual recount of the ballots</a:t>
            </a:r>
          </a:p>
        </p:txBody>
      </p:sp>
      <p:pic>
        <p:nvPicPr>
          <p:cNvPr id="78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627" t="2795" r="4612" b="3200"/>
          <a:stretch>
            <a:fillRect/>
          </a:stretch>
        </p:blipFill>
        <p:spPr>
          <a:xfrm>
            <a:off x="11850892" y="2550967"/>
            <a:ext cx="4076821" cy="369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92" fill="norm" stroke="1" extrusionOk="0">
                <a:moveTo>
                  <a:pt x="12944" y="2"/>
                </a:moveTo>
                <a:cubicBezTo>
                  <a:pt x="12852" y="-3"/>
                  <a:pt x="12782" y="3"/>
                  <a:pt x="12759" y="23"/>
                </a:cubicBezTo>
                <a:cubicBezTo>
                  <a:pt x="12734" y="43"/>
                  <a:pt x="12615" y="87"/>
                  <a:pt x="12494" y="120"/>
                </a:cubicBezTo>
                <a:cubicBezTo>
                  <a:pt x="11971" y="262"/>
                  <a:pt x="11866" y="389"/>
                  <a:pt x="11828" y="932"/>
                </a:cubicBezTo>
                <a:cubicBezTo>
                  <a:pt x="11819" y="1056"/>
                  <a:pt x="11801" y="1173"/>
                  <a:pt x="11788" y="1191"/>
                </a:cubicBezTo>
                <a:cubicBezTo>
                  <a:pt x="11685" y="1337"/>
                  <a:pt x="11687" y="3228"/>
                  <a:pt x="11790" y="3493"/>
                </a:cubicBezTo>
                <a:cubicBezTo>
                  <a:pt x="11804" y="3529"/>
                  <a:pt x="11828" y="3617"/>
                  <a:pt x="11845" y="3688"/>
                </a:cubicBezTo>
                <a:cubicBezTo>
                  <a:pt x="11861" y="3760"/>
                  <a:pt x="11900" y="3837"/>
                  <a:pt x="11933" y="3860"/>
                </a:cubicBezTo>
                <a:cubicBezTo>
                  <a:pt x="11966" y="3882"/>
                  <a:pt x="11994" y="3924"/>
                  <a:pt x="11994" y="3950"/>
                </a:cubicBezTo>
                <a:cubicBezTo>
                  <a:pt x="11994" y="3979"/>
                  <a:pt x="12020" y="3996"/>
                  <a:pt x="12059" y="3996"/>
                </a:cubicBezTo>
                <a:cubicBezTo>
                  <a:pt x="12095" y="3997"/>
                  <a:pt x="12201" y="4055"/>
                  <a:pt x="12294" y="4126"/>
                </a:cubicBezTo>
                <a:cubicBezTo>
                  <a:pt x="12388" y="4198"/>
                  <a:pt x="12483" y="4256"/>
                  <a:pt x="12507" y="4256"/>
                </a:cubicBezTo>
                <a:cubicBezTo>
                  <a:pt x="12530" y="4256"/>
                  <a:pt x="12559" y="4277"/>
                  <a:pt x="12572" y="4303"/>
                </a:cubicBezTo>
                <a:cubicBezTo>
                  <a:pt x="12585" y="4328"/>
                  <a:pt x="12668" y="4391"/>
                  <a:pt x="12755" y="4442"/>
                </a:cubicBezTo>
                <a:cubicBezTo>
                  <a:pt x="12990" y="4579"/>
                  <a:pt x="13020" y="4598"/>
                  <a:pt x="13091" y="4671"/>
                </a:cubicBezTo>
                <a:cubicBezTo>
                  <a:pt x="13126" y="4708"/>
                  <a:pt x="13191" y="4749"/>
                  <a:pt x="13236" y="4762"/>
                </a:cubicBezTo>
                <a:cubicBezTo>
                  <a:pt x="13280" y="4774"/>
                  <a:pt x="13323" y="4797"/>
                  <a:pt x="13332" y="4813"/>
                </a:cubicBezTo>
                <a:cubicBezTo>
                  <a:pt x="13341" y="4828"/>
                  <a:pt x="13371" y="4840"/>
                  <a:pt x="13397" y="4840"/>
                </a:cubicBezTo>
                <a:cubicBezTo>
                  <a:pt x="13424" y="4840"/>
                  <a:pt x="13473" y="4866"/>
                  <a:pt x="13507" y="4898"/>
                </a:cubicBezTo>
                <a:cubicBezTo>
                  <a:pt x="13586" y="4975"/>
                  <a:pt x="13861" y="5079"/>
                  <a:pt x="13931" y="5058"/>
                </a:cubicBezTo>
                <a:cubicBezTo>
                  <a:pt x="13961" y="5050"/>
                  <a:pt x="14004" y="5057"/>
                  <a:pt x="14026" y="5072"/>
                </a:cubicBezTo>
                <a:cubicBezTo>
                  <a:pt x="14083" y="5112"/>
                  <a:pt x="14119" y="5108"/>
                  <a:pt x="14191" y="5051"/>
                </a:cubicBezTo>
                <a:cubicBezTo>
                  <a:pt x="14230" y="5022"/>
                  <a:pt x="14284" y="5010"/>
                  <a:pt x="14326" y="5021"/>
                </a:cubicBezTo>
                <a:cubicBezTo>
                  <a:pt x="14375" y="5035"/>
                  <a:pt x="14402" y="5024"/>
                  <a:pt x="14414" y="4989"/>
                </a:cubicBezTo>
                <a:cubicBezTo>
                  <a:pt x="14424" y="4961"/>
                  <a:pt x="14463" y="4938"/>
                  <a:pt x="14500" y="4938"/>
                </a:cubicBezTo>
                <a:cubicBezTo>
                  <a:pt x="14538" y="4938"/>
                  <a:pt x="14584" y="4921"/>
                  <a:pt x="14603" y="4901"/>
                </a:cubicBezTo>
                <a:cubicBezTo>
                  <a:pt x="14622" y="4880"/>
                  <a:pt x="14671" y="4859"/>
                  <a:pt x="14715" y="4854"/>
                </a:cubicBezTo>
                <a:cubicBezTo>
                  <a:pt x="14758" y="4849"/>
                  <a:pt x="14821" y="4817"/>
                  <a:pt x="14855" y="4782"/>
                </a:cubicBezTo>
                <a:cubicBezTo>
                  <a:pt x="14890" y="4748"/>
                  <a:pt x="14934" y="4726"/>
                  <a:pt x="14954" y="4734"/>
                </a:cubicBezTo>
                <a:cubicBezTo>
                  <a:pt x="15011" y="4757"/>
                  <a:pt x="15197" y="4582"/>
                  <a:pt x="15242" y="4463"/>
                </a:cubicBezTo>
                <a:cubicBezTo>
                  <a:pt x="15264" y="4403"/>
                  <a:pt x="15296" y="4354"/>
                  <a:pt x="15313" y="4354"/>
                </a:cubicBezTo>
                <a:cubicBezTo>
                  <a:pt x="15354" y="4354"/>
                  <a:pt x="15353" y="4214"/>
                  <a:pt x="15311" y="4168"/>
                </a:cubicBezTo>
                <a:cubicBezTo>
                  <a:pt x="15293" y="4148"/>
                  <a:pt x="15289" y="4115"/>
                  <a:pt x="15301" y="4094"/>
                </a:cubicBezTo>
                <a:cubicBezTo>
                  <a:pt x="15313" y="4073"/>
                  <a:pt x="15326" y="3934"/>
                  <a:pt x="15330" y="3786"/>
                </a:cubicBezTo>
                <a:cubicBezTo>
                  <a:pt x="15335" y="3637"/>
                  <a:pt x="15349" y="3496"/>
                  <a:pt x="15362" y="3473"/>
                </a:cubicBezTo>
                <a:cubicBezTo>
                  <a:pt x="15375" y="3449"/>
                  <a:pt x="15389" y="3175"/>
                  <a:pt x="15393" y="2863"/>
                </a:cubicBezTo>
                <a:cubicBezTo>
                  <a:pt x="15398" y="2550"/>
                  <a:pt x="15409" y="2149"/>
                  <a:pt x="15418" y="1970"/>
                </a:cubicBezTo>
                <a:cubicBezTo>
                  <a:pt x="15437" y="1604"/>
                  <a:pt x="15438" y="1639"/>
                  <a:pt x="15416" y="1404"/>
                </a:cubicBezTo>
                <a:cubicBezTo>
                  <a:pt x="15405" y="1283"/>
                  <a:pt x="15373" y="1186"/>
                  <a:pt x="15311" y="1087"/>
                </a:cubicBezTo>
                <a:cubicBezTo>
                  <a:pt x="15262" y="1008"/>
                  <a:pt x="15215" y="950"/>
                  <a:pt x="15206" y="959"/>
                </a:cubicBezTo>
                <a:cubicBezTo>
                  <a:pt x="15198" y="969"/>
                  <a:pt x="15150" y="945"/>
                  <a:pt x="15099" y="904"/>
                </a:cubicBezTo>
                <a:cubicBezTo>
                  <a:pt x="15014" y="835"/>
                  <a:pt x="14814" y="722"/>
                  <a:pt x="14691" y="676"/>
                </a:cubicBezTo>
                <a:cubicBezTo>
                  <a:pt x="14663" y="666"/>
                  <a:pt x="14639" y="637"/>
                  <a:pt x="14639" y="609"/>
                </a:cubicBezTo>
                <a:cubicBezTo>
                  <a:pt x="14639" y="582"/>
                  <a:pt x="14620" y="558"/>
                  <a:pt x="14597" y="558"/>
                </a:cubicBezTo>
                <a:cubicBezTo>
                  <a:pt x="14574" y="558"/>
                  <a:pt x="14535" y="527"/>
                  <a:pt x="14511" y="489"/>
                </a:cubicBezTo>
                <a:cubicBezTo>
                  <a:pt x="14480" y="441"/>
                  <a:pt x="14447" y="425"/>
                  <a:pt x="14404" y="438"/>
                </a:cubicBezTo>
                <a:cubicBezTo>
                  <a:pt x="14314" y="463"/>
                  <a:pt x="14104" y="388"/>
                  <a:pt x="13981" y="285"/>
                </a:cubicBezTo>
                <a:cubicBezTo>
                  <a:pt x="13912" y="227"/>
                  <a:pt x="13858" y="204"/>
                  <a:pt x="13820" y="217"/>
                </a:cubicBezTo>
                <a:cubicBezTo>
                  <a:pt x="13788" y="229"/>
                  <a:pt x="13754" y="222"/>
                  <a:pt x="13744" y="204"/>
                </a:cubicBezTo>
                <a:cubicBezTo>
                  <a:pt x="13699" y="122"/>
                  <a:pt x="13220" y="16"/>
                  <a:pt x="12944" y="2"/>
                </a:cubicBezTo>
                <a:close/>
                <a:moveTo>
                  <a:pt x="6225" y="1166"/>
                </a:moveTo>
                <a:cubicBezTo>
                  <a:pt x="6204" y="1184"/>
                  <a:pt x="6054" y="1206"/>
                  <a:pt x="5889" y="1217"/>
                </a:cubicBezTo>
                <a:cubicBezTo>
                  <a:pt x="5574" y="1237"/>
                  <a:pt x="5505" y="1265"/>
                  <a:pt x="5173" y="1502"/>
                </a:cubicBezTo>
                <a:cubicBezTo>
                  <a:pt x="5100" y="1554"/>
                  <a:pt x="5014" y="1608"/>
                  <a:pt x="4981" y="1625"/>
                </a:cubicBezTo>
                <a:cubicBezTo>
                  <a:pt x="4871" y="1681"/>
                  <a:pt x="4559" y="2035"/>
                  <a:pt x="4538" y="2128"/>
                </a:cubicBezTo>
                <a:cubicBezTo>
                  <a:pt x="4527" y="2178"/>
                  <a:pt x="4533" y="2271"/>
                  <a:pt x="4551" y="2336"/>
                </a:cubicBezTo>
                <a:cubicBezTo>
                  <a:pt x="4568" y="2402"/>
                  <a:pt x="4599" y="2537"/>
                  <a:pt x="4618" y="2636"/>
                </a:cubicBezTo>
                <a:cubicBezTo>
                  <a:pt x="4637" y="2734"/>
                  <a:pt x="4677" y="2873"/>
                  <a:pt x="4706" y="2946"/>
                </a:cubicBezTo>
                <a:cubicBezTo>
                  <a:pt x="4775" y="3119"/>
                  <a:pt x="4880" y="3465"/>
                  <a:pt x="4880" y="3519"/>
                </a:cubicBezTo>
                <a:cubicBezTo>
                  <a:pt x="4881" y="3542"/>
                  <a:pt x="4926" y="3659"/>
                  <a:pt x="4981" y="3781"/>
                </a:cubicBezTo>
                <a:cubicBezTo>
                  <a:pt x="5036" y="3903"/>
                  <a:pt x="5074" y="4024"/>
                  <a:pt x="5065" y="4048"/>
                </a:cubicBezTo>
                <a:cubicBezTo>
                  <a:pt x="5057" y="4071"/>
                  <a:pt x="5078" y="4119"/>
                  <a:pt x="5112" y="4156"/>
                </a:cubicBezTo>
                <a:cubicBezTo>
                  <a:pt x="5145" y="4194"/>
                  <a:pt x="5173" y="4244"/>
                  <a:pt x="5173" y="4268"/>
                </a:cubicBezTo>
                <a:cubicBezTo>
                  <a:pt x="5173" y="4291"/>
                  <a:pt x="5212" y="4395"/>
                  <a:pt x="5261" y="4500"/>
                </a:cubicBezTo>
                <a:cubicBezTo>
                  <a:pt x="5309" y="4604"/>
                  <a:pt x="5349" y="4715"/>
                  <a:pt x="5349" y="4743"/>
                </a:cubicBezTo>
                <a:cubicBezTo>
                  <a:pt x="5349" y="4771"/>
                  <a:pt x="5367" y="4824"/>
                  <a:pt x="5389" y="4859"/>
                </a:cubicBezTo>
                <a:cubicBezTo>
                  <a:pt x="5411" y="4894"/>
                  <a:pt x="5440" y="4973"/>
                  <a:pt x="5452" y="5035"/>
                </a:cubicBezTo>
                <a:cubicBezTo>
                  <a:pt x="5464" y="5098"/>
                  <a:pt x="5498" y="5178"/>
                  <a:pt x="5528" y="5214"/>
                </a:cubicBezTo>
                <a:cubicBezTo>
                  <a:pt x="5557" y="5249"/>
                  <a:pt x="5583" y="5315"/>
                  <a:pt x="5588" y="5360"/>
                </a:cubicBezTo>
                <a:cubicBezTo>
                  <a:pt x="5598" y="5437"/>
                  <a:pt x="5609" y="5441"/>
                  <a:pt x="5805" y="5446"/>
                </a:cubicBezTo>
                <a:cubicBezTo>
                  <a:pt x="6016" y="5451"/>
                  <a:pt x="6620" y="5520"/>
                  <a:pt x="6639" y="5541"/>
                </a:cubicBezTo>
                <a:cubicBezTo>
                  <a:pt x="6664" y="5567"/>
                  <a:pt x="7425" y="5541"/>
                  <a:pt x="7458" y="5513"/>
                </a:cubicBezTo>
                <a:cubicBezTo>
                  <a:pt x="7482" y="5493"/>
                  <a:pt x="7508" y="5493"/>
                  <a:pt x="7532" y="5513"/>
                </a:cubicBezTo>
                <a:cubicBezTo>
                  <a:pt x="7583" y="5556"/>
                  <a:pt x="7950" y="5564"/>
                  <a:pt x="8063" y="5524"/>
                </a:cubicBezTo>
                <a:cubicBezTo>
                  <a:pt x="8115" y="5506"/>
                  <a:pt x="8206" y="5484"/>
                  <a:pt x="8267" y="5473"/>
                </a:cubicBezTo>
                <a:cubicBezTo>
                  <a:pt x="8329" y="5463"/>
                  <a:pt x="8378" y="5436"/>
                  <a:pt x="8378" y="5413"/>
                </a:cubicBezTo>
                <a:cubicBezTo>
                  <a:pt x="8378" y="5390"/>
                  <a:pt x="8437" y="5323"/>
                  <a:pt x="8511" y="5265"/>
                </a:cubicBezTo>
                <a:cubicBezTo>
                  <a:pt x="8584" y="5207"/>
                  <a:pt x="8665" y="5125"/>
                  <a:pt x="8689" y="5084"/>
                </a:cubicBezTo>
                <a:cubicBezTo>
                  <a:pt x="8718" y="5036"/>
                  <a:pt x="8753" y="5016"/>
                  <a:pt x="8788" y="5026"/>
                </a:cubicBezTo>
                <a:cubicBezTo>
                  <a:pt x="8820" y="5035"/>
                  <a:pt x="8868" y="5012"/>
                  <a:pt x="8904" y="4973"/>
                </a:cubicBezTo>
                <a:cubicBezTo>
                  <a:pt x="8937" y="4935"/>
                  <a:pt x="8958" y="4905"/>
                  <a:pt x="8948" y="4905"/>
                </a:cubicBezTo>
                <a:cubicBezTo>
                  <a:pt x="8938" y="4905"/>
                  <a:pt x="8944" y="4883"/>
                  <a:pt x="8965" y="4857"/>
                </a:cubicBezTo>
                <a:cubicBezTo>
                  <a:pt x="8985" y="4830"/>
                  <a:pt x="8994" y="4808"/>
                  <a:pt x="8983" y="4808"/>
                </a:cubicBezTo>
                <a:cubicBezTo>
                  <a:pt x="8973" y="4808"/>
                  <a:pt x="8987" y="4773"/>
                  <a:pt x="9013" y="4729"/>
                </a:cubicBezTo>
                <a:cubicBezTo>
                  <a:pt x="9093" y="4595"/>
                  <a:pt x="9072" y="4305"/>
                  <a:pt x="8958" y="3948"/>
                </a:cubicBezTo>
                <a:cubicBezTo>
                  <a:pt x="8919" y="3823"/>
                  <a:pt x="8870" y="3626"/>
                  <a:pt x="8849" y="3510"/>
                </a:cubicBezTo>
                <a:cubicBezTo>
                  <a:pt x="8828" y="3394"/>
                  <a:pt x="8790" y="3275"/>
                  <a:pt x="8767" y="3245"/>
                </a:cubicBezTo>
                <a:cubicBezTo>
                  <a:pt x="8744" y="3216"/>
                  <a:pt x="8722" y="3172"/>
                  <a:pt x="8719" y="3148"/>
                </a:cubicBezTo>
                <a:cubicBezTo>
                  <a:pt x="8710" y="3094"/>
                  <a:pt x="8646" y="2869"/>
                  <a:pt x="8614" y="2782"/>
                </a:cubicBezTo>
                <a:cubicBezTo>
                  <a:pt x="8601" y="2746"/>
                  <a:pt x="8575" y="2676"/>
                  <a:pt x="8557" y="2626"/>
                </a:cubicBezTo>
                <a:cubicBezTo>
                  <a:pt x="8539" y="2576"/>
                  <a:pt x="8525" y="2479"/>
                  <a:pt x="8525" y="2413"/>
                </a:cubicBezTo>
                <a:cubicBezTo>
                  <a:pt x="8525" y="2330"/>
                  <a:pt x="8507" y="2282"/>
                  <a:pt x="8469" y="2255"/>
                </a:cubicBezTo>
                <a:cubicBezTo>
                  <a:pt x="8435" y="2232"/>
                  <a:pt x="8405" y="2161"/>
                  <a:pt x="8393" y="2077"/>
                </a:cubicBezTo>
                <a:cubicBezTo>
                  <a:pt x="8382" y="2000"/>
                  <a:pt x="8347" y="1885"/>
                  <a:pt x="8317" y="1819"/>
                </a:cubicBezTo>
                <a:cubicBezTo>
                  <a:pt x="8288" y="1754"/>
                  <a:pt x="8271" y="1695"/>
                  <a:pt x="8278" y="1687"/>
                </a:cubicBezTo>
                <a:cubicBezTo>
                  <a:pt x="8306" y="1656"/>
                  <a:pt x="8221" y="1463"/>
                  <a:pt x="8185" y="1479"/>
                </a:cubicBezTo>
                <a:cubicBezTo>
                  <a:pt x="8146" y="1495"/>
                  <a:pt x="8070" y="1418"/>
                  <a:pt x="8049" y="1340"/>
                </a:cubicBezTo>
                <a:cubicBezTo>
                  <a:pt x="8042" y="1315"/>
                  <a:pt x="8004" y="1290"/>
                  <a:pt x="7965" y="1284"/>
                </a:cubicBezTo>
                <a:cubicBezTo>
                  <a:pt x="7855" y="1267"/>
                  <a:pt x="7808" y="1257"/>
                  <a:pt x="7775" y="1238"/>
                </a:cubicBezTo>
                <a:cubicBezTo>
                  <a:pt x="7759" y="1228"/>
                  <a:pt x="7507" y="1216"/>
                  <a:pt x="7217" y="1212"/>
                </a:cubicBezTo>
                <a:cubicBezTo>
                  <a:pt x="6923" y="1208"/>
                  <a:pt x="6673" y="1188"/>
                  <a:pt x="6654" y="1170"/>
                </a:cubicBezTo>
                <a:cubicBezTo>
                  <a:pt x="6630" y="1149"/>
                  <a:pt x="6612" y="1150"/>
                  <a:pt x="6599" y="1173"/>
                </a:cubicBezTo>
                <a:cubicBezTo>
                  <a:pt x="6573" y="1219"/>
                  <a:pt x="6339" y="1217"/>
                  <a:pt x="6296" y="1170"/>
                </a:cubicBezTo>
                <a:cubicBezTo>
                  <a:pt x="6273" y="1144"/>
                  <a:pt x="6251" y="1143"/>
                  <a:pt x="6225" y="1166"/>
                </a:cubicBezTo>
                <a:close/>
                <a:moveTo>
                  <a:pt x="19366" y="3350"/>
                </a:moveTo>
                <a:cubicBezTo>
                  <a:pt x="19278" y="3350"/>
                  <a:pt x="19196" y="3358"/>
                  <a:pt x="19185" y="3371"/>
                </a:cubicBezTo>
                <a:cubicBezTo>
                  <a:pt x="19163" y="3395"/>
                  <a:pt x="18979" y="3474"/>
                  <a:pt x="18891" y="3496"/>
                </a:cubicBezTo>
                <a:cubicBezTo>
                  <a:pt x="18861" y="3503"/>
                  <a:pt x="18821" y="3522"/>
                  <a:pt x="18803" y="3537"/>
                </a:cubicBezTo>
                <a:cubicBezTo>
                  <a:pt x="18784" y="3553"/>
                  <a:pt x="18703" y="3590"/>
                  <a:pt x="18622" y="3623"/>
                </a:cubicBezTo>
                <a:cubicBezTo>
                  <a:pt x="18541" y="3656"/>
                  <a:pt x="18394" y="3726"/>
                  <a:pt x="18294" y="3776"/>
                </a:cubicBezTo>
                <a:cubicBezTo>
                  <a:pt x="18195" y="3827"/>
                  <a:pt x="18095" y="3860"/>
                  <a:pt x="18072" y="3850"/>
                </a:cubicBezTo>
                <a:cubicBezTo>
                  <a:pt x="18048" y="3841"/>
                  <a:pt x="17990" y="3868"/>
                  <a:pt x="17944" y="3911"/>
                </a:cubicBezTo>
                <a:cubicBezTo>
                  <a:pt x="17825" y="4020"/>
                  <a:pt x="17522" y="4136"/>
                  <a:pt x="17473" y="4092"/>
                </a:cubicBezTo>
                <a:cubicBezTo>
                  <a:pt x="17430" y="4053"/>
                  <a:pt x="17363" y="4084"/>
                  <a:pt x="17389" y="4131"/>
                </a:cubicBezTo>
                <a:cubicBezTo>
                  <a:pt x="17399" y="4148"/>
                  <a:pt x="17356" y="4184"/>
                  <a:pt x="17294" y="4212"/>
                </a:cubicBezTo>
                <a:cubicBezTo>
                  <a:pt x="17046" y="4325"/>
                  <a:pt x="16856" y="4428"/>
                  <a:pt x="16771" y="4495"/>
                </a:cubicBezTo>
                <a:cubicBezTo>
                  <a:pt x="16722" y="4534"/>
                  <a:pt x="16670" y="4564"/>
                  <a:pt x="16654" y="4565"/>
                </a:cubicBezTo>
                <a:cubicBezTo>
                  <a:pt x="16638" y="4565"/>
                  <a:pt x="16623" y="4601"/>
                  <a:pt x="16620" y="4646"/>
                </a:cubicBezTo>
                <a:cubicBezTo>
                  <a:pt x="16615" y="4741"/>
                  <a:pt x="16538" y="4976"/>
                  <a:pt x="16479" y="5077"/>
                </a:cubicBezTo>
                <a:cubicBezTo>
                  <a:pt x="16457" y="5116"/>
                  <a:pt x="16429" y="5251"/>
                  <a:pt x="16418" y="5376"/>
                </a:cubicBezTo>
                <a:cubicBezTo>
                  <a:pt x="16408" y="5501"/>
                  <a:pt x="16389" y="5614"/>
                  <a:pt x="16376" y="5629"/>
                </a:cubicBezTo>
                <a:cubicBezTo>
                  <a:pt x="16337" y="5673"/>
                  <a:pt x="16376" y="5804"/>
                  <a:pt x="16450" y="5881"/>
                </a:cubicBezTo>
                <a:cubicBezTo>
                  <a:pt x="16489" y="5922"/>
                  <a:pt x="16521" y="5967"/>
                  <a:pt x="16521" y="5983"/>
                </a:cubicBezTo>
                <a:cubicBezTo>
                  <a:pt x="16521" y="6013"/>
                  <a:pt x="16658" y="6227"/>
                  <a:pt x="16715" y="6285"/>
                </a:cubicBezTo>
                <a:cubicBezTo>
                  <a:pt x="16732" y="6303"/>
                  <a:pt x="16796" y="6398"/>
                  <a:pt x="16857" y="6496"/>
                </a:cubicBezTo>
                <a:cubicBezTo>
                  <a:pt x="16919" y="6594"/>
                  <a:pt x="16989" y="6686"/>
                  <a:pt x="17011" y="6700"/>
                </a:cubicBezTo>
                <a:cubicBezTo>
                  <a:pt x="17033" y="6714"/>
                  <a:pt x="17051" y="6752"/>
                  <a:pt x="17051" y="6786"/>
                </a:cubicBezTo>
                <a:cubicBezTo>
                  <a:pt x="17051" y="6819"/>
                  <a:pt x="17103" y="6893"/>
                  <a:pt x="17168" y="6950"/>
                </a:cubicBezTo>
                <a:cubicBezTo>
                  <a:pt x="17234" y="7007"/>
                  <a:pt x="17281" y="7062"/>
                  <a:pt x="17273" y="7071"/>
                </a:cubicBezTo>
                <a:cubicBezTo>
                  <a:pt x="17256" y="7090"/>
                  <a:pt x="17317" y="7168"/>
                  <a:pt x="17534" y="7407"/>
                </a:cubicBezTo>
                <a:cubicBezTo>
                  <a:pt x="17630" y="7513"/>
                  <a:pt x="17703" y="7599"/>
                  <a:pt x="17696" y="7599"/>
                </a:cubicBezTo>
                <a:cubicBezTo>
                  <a:pt x="17688" y="7599"/>
                  <a:pt x="17784" y="7715"/>
                  <a:pt x="17908" y="7857"/>
                </a:cubicBezTo>
                <a:cubicBezTo>
                  <a:pt x="18084" y="8057"/>
                  <a:pt x="18155" y="8115"/>
                  <a:pt x="18231" y="8126"/>
                </a:cubicBezTo>
                <a:cubicBezTo>
                  <a:pt x="18491" y="8161"/>
                  <a:pt x="18667" y="8149"/>
                  <a:pt x="18776" y="8086"/>
                </a:cubicBezTo>
                <a:cubicBezTo>
                  <a:pt x="18837" y="8051"/>
                  <a:pt x="18913" y="8018"/>
                  <a:pt x="18946" y="8012"/>
                </a:cubicBezTo>
                <a:cubicBezTo>
                  <a:pt x="18978" y="8007"/>
                  <a:pt x="19023" y="7989"/>
                  <a:pt x="19047" y="7973"/>
                </a:cubicBezTo>
                <a:cubicBezTo>
                  <a:pt x="19070" y="7957"/>
                  <a:pt x="19147" y="7948"/>
                  <a:pt x="19217" y="7952"/>
                </a:cubicBezTo>
                <a:cubicBezTo>
                  <a:pt x="19320" y="7958"/>
                  <a:pt x="19340" y="7948"/>
                  <a:pt x="19326" y="7908"/>
                </a:cubicBezTo>
                <a:cubicBezTo>
                  <a:pt x="19307" y="7853"/>
                  <a:pt x="19419" y="7791"/>
                  <a:pt x="19549" y="7783"/>
                </a:cubicBezTo>
                <a:cubicBezTo>
                  <a:pt x="19589" y="7780"/>
                  <a:pt x="19635" y="7762"/>
                  <a:pt x="19652" y="7743"/>
                </a:cubicBezTo>
                <a:cubicBezTo>
                  <a:pt x="19668" y="7724"/>
                  <a:pt x="19734" y="7685"/>
                  <a:pt x="19799" y="7657"/>
                </a:cubicBezTo>
                <a:cubicBezTo>
                  <a:pt x="19863" y="7629"/>
                  <a:pt x="19998" y="7567"/>
                  <a:pt x="20097" y="7521"/>
                </a:cubicBezTo>
                <a:cubicBezTo>
                  <a:pt x="20196" y="7474"/>
                  <a:pt x="20291" y="7437"/>
                  <a:pt x="20309" y="7437"/>
                </a:cubicBezTo>
                <a:cubicBezTo>
                  <a:pt x="20327" y="7437"/>
                  <a:pt x="20388" y="7408"/>
                  <a:pt x="20446" y="7372"/>
                </a:cubicBezTo>
                <a:cubicBezTo>
                  <a:pt x="20567" y="7297"/>
                  <a:pt x="21018" y="7084"/>
                  <a:pt x="21078" y="7073"/>
                </a:cubicBezTo>
                <a:cubicBezTo>
                  <a:pt x="21086" y="7072"/>
                  <a:pt x="21108" y="7046"/>
                  <a:pt x="21126" y="7017"/>
                </a:cubicBezTo>
                <a:cubicBezTo>
                  <a:pt x="21145" y="6989"/>
                  <a:pt x="21172" y="6978"/>
                  <a:pt x="21185" y="6992"/>
                </a:cubicBezTo>
                <a:cubicBezTo>
                  <a:pt x="21209" y="7018"/>
                  <a:pt x="21286" y="6630"/>
                  <a:pt x="21294" y="6447"/>
                </a:cubicBezTo>
                <a:cubicBezTo>
                  <a:pt x="21297" y="6394"/>
                  <a:pt x="21308" y="6333"/>
                  <a:pt x="21320" y="6313"/>
                </a:cubicBezTo>
                <a:cubicBezTo>
                  <a:pt x="21366" y="6235"/>
                  <a:pt x="21338" y="5789"/>
                  <a:pt x="21280" y="5670"/>
                </a:cubicBezTo>
                <a:cubicBezTo>
                  <a:pt x="21249" y="5607"/>
                  <a:pt x="21225" y="5528"/>
                  <a:pt x="21225" y="5494"/>
                </a:cubicBezTo>
                <a:cubicBezTo>
                  <a:pt x="21225" y="5460"/>
                  <a:pt x="21205" y="5423"/>
                  <a:pt x="21181" y="5413"/>
                </a:cubicBezTo>
                <a:cubicBezTo>
                  <a:pt x="21157" y="5403"/>
                  <a:pt x="21137" y="5378"/>
                  <a:pt x="21137" y="5357"/>
                </a:cubicBezTo>
                <a:cubicBezTo>
                  <a:pt x="21137" y="5337"/>
                  <a:pt x="21104" y="5293"/>
                  <a:pt x="21063" y="5258"/>
                </a:cubicBezTo>
                <a:cubicBezTo>
                  <a:pt x="21023" y="5223"/>
                  <a:pt x="20990" y="5179"/>
                  <a:pt x="20990" y="5163"/>
                </a:cubicBezTo>
                <a:cubicBezTo>
                  <a:pt x="20990" y="5146"/>
                  <a:pt x="20931" y="5075"/>
                  <a:pt x="20860" y="5003"/>
                </a:cubicBezTo>
                <a:cubicBezTo>
                  <a:pt x="20767" y="4908"/>
                  <a:pt x="20735" y="4854"/>
                  <a:pt x="20746" y="4808"/>
                </a:cubicBezTo>
                <a:cubicBezTo>
                  <a:pt x="20756" y="4767"/>
                  <a:pt x="20746" y="4743"/>
                  <a:pt x="20721" y="4743"/>
                </a:cubicBezTo>
                <a:cubicBezTo>
                  <a:pt x="20675" y="4743"/>
                  <a:pt x="20519" y="4541"/>
                  <a:pt x="20519" y="4481"/>
                </a:cubicBezTo>
                <a:cubicBezTo>
                  <a:pt x="20519" y="4459"/>
                  <a:pt x="20441" y="4358"/>
                  <a:pt x="20345" y="4258"/>
                </a:cubicBezTo>
                <a:cubicBezTo>
                  <a:pt x="20153" y="4058"/>
                  <a:pt x="19813" y="3619"/>
                  <a:pt x="19813" y="3570"/>
                </a:cubicBezTo>
                <a:cubicBezTo>
                  <a:pt x="19813" y="3553"/>
                  <a:pt x="19801" y="3548"/>
                  <a:pt x="19786" y="3558"/>
                </a:cubicBezTo>
                <a:cubicBezTo>
                  <a:pt x="19771" y="3569"/>
                  <a:pt x="19747" y="3559"/>
                  <a:pt x="19734" y="3535"/>
                </a:cubicBezTo>
                <a:cubicBezTo>
                  <a:pt x="19672" y="3425"/>
                  <a:pt x="19524" y="3350"/>
                  <a:pt x="19366" y="3350"/>
                </a:cubicBezTo>
                <a:close/>
                <a:moveTo>
                  <a:pt x="1595" y="5297"/>
                </a:moveTo>
                <a:cubicBezTo>
                  <a:pt x="1483" y="5300"/>
                  <a:pt x="1360" y="5315"/>
                  <a:pt x="1271" y="5341"/>
                </a:cubicBezTo>
                <a:cubicBezTo>
                  <a:pt x="1186" y="5366"/>
                  <a:pt x="1116" y="5376"/>
                  <a:pt x="1116" y="5364"/>
                </a:cubicBezTo>
                <a:cubicBezTo>
                  <a:pt x="1115" y="5353"/>
                  <a:pt x="1101" y="5370"/>
                  <a:pt x="1084" y="5401"/>
                </a:cubicBezTo>
                <a:cubicBezTo>
                  <a:pt x="1068" y="5433"/>
                  <a:pt x="1031" y="5457"/>
                  <a:pt x="1002" y="5457"/>
                </a:cubicBezTo>
                <a:cubicBezTo>
                  <a:pt x="974" y="5457"/>
                  <a:pt x="924" y="5480"/>
                  <a:pt x="893" y="5506"/>
                </a:cubicBezTo>
                <a:cubicBezTo>
                  <a:pt x="862" y="5532"/>
                  <a:pt x="816" y="5554"/>
                  <a:pt x="790" y="5554"/>
                </a:cubicBezTo>
                <a:cubicBezTo>
                  <a:pt x="764" y="5555"/>
                  <a:pt x="720" y="5584"/>
                  <a:pt x="691" y="5619"/>
                </a:cubicBezTo>
                <a:cubicBezTo>
                  <a:pt x="662" y="5655"/>
                  <a:pt x="612" y="5692"/>
                  <a:pt x="580" y="5703"/>
                </a:cubicBezTo>
                <a:cubicBezTo>
                  <a:pt x="510" y="5727"/>
                  <a:pt x="273" y="5901"/>
                  <a:pt x="248" y="5946"/>
                </a:cubicBezTo>
                <a:cubicBezTo>
                  <a:pt x="236" y="5967"/>
                  <a:pt x="215" y="5967"/>
                  <a:pt x="189" y="5944"/>
                </a:cubicBezTo>
                <a:cubicBezTo>
                  <a:pt x="139" y="5898"/>
                  <a:pt x="106" y="5953"/>
                  <a:pt x="130" y="6039"/>
                </a:cubicBezTo>
                <a:cubicBezTo>
                  <a:pt x="140" y="6073"/>
                  <a:pt x="135" y="6111"/>
                  <a:pt x="118" y="6123"/>
                </a:cubicBezTo>
                <a:cubicBezTo>
                  <a:pt x="101" y="6134"/>
                  <a:pt x="86" y="6167"/>
                  <a:pt x="86" y="6197"/>
                </a:cubicBezTo>
                <a:cubicBezTo>
                  <a:pt x="86" y="6227"/>
                  <a:pt x="66" y="6294"/>
                  <a:pt x="42" y="6345"/>
                </a:cubicBezTo>
                <a:cubicBezTo>
                  <a:pt x="18" y="6397"/>
                  <a:pt x="3" y="6453"/>
                  <a:pt x="0" y="6500"/>
                </a:cubicBezTo>
                <a:cubicBezTo>
                  <a:pt x="-3" y="6548"/>
                  <a:pt x="6" y="6589"/>
                  <a:pt x="25" y="6612"/>
                </a:cubicBezTo>
                <a:cubicBezTo>
                  <a:pt x="40" y="6629"/>
                  <a:pt x="60" y="6803"/>
                  <a:pt x="70" y="6999"/>
                </a:cubicBezTo>
                <a:cubicBezTo>
                  <a:pt x="94" y="7487"/>
                  <a:pt x="131" y="7782"/>
                  <a:pt x="177" y="7843"/>
                </a:cubicBezTo>
                <a:cubicBezTo>
                  <a:pt x="198" y="7871"/>
                  <a:pt x="221" y="7985"/>
                  <a:pt x="227" y="8096"/>
                </a:cubicBezTo>
                <a:cubicBezTo>
                  <a:pt x="234" y="8220"/>
                  <a:pt x="258" y="8328"/>
                  <a:pt x="290" y="8378"/>
                </a:cubicBezTo>
                <a:cubicBezTo>
                  <a:pt x="319" y="8423"/>
                  <a:pt x="361" y="8512"/>
                  <a:pt x="383" y="8578"/>
                </a:cubicBezTo>
                <a:cubicBezTo>
                  <a:pt x="404" y="8643"/>
                  <a:pt x="444" y="8704"/>
                  <a:pt x="473" y="8712"/>
                </a:cubicBezTo>
                <a:cubicBezTo>
                  <a:pt x="502" y="8721"/>
                  <a:pt x="543" y="8768"/>
                  <a:pt x="563" y="8819"/>
                </a:cubicBezTo>
                <a:cubicBezTo>
                  <a:pt x="584" y="8869"/>
                  <a:pt x="621" y="8935"/>
                  <a:pt x="645" y="8965"/>
                </a:cubicBezTo>
                <a:cubicBezTo>
                  <a:pt x="813" y="9169"/>
                  <a:pt x="886" y="9244"/>
                  <a:pt x="946" y="9276"/>
                </a:cubicBezTo>
                <a:cubicBezTo>
                  <a:pt x="1181" y="9401"/>
                  <a:pt x="1475" y="9545"/>
                  <a:pt x="1498" y="9545"/>
                </a:cubicBezTo>
                <a:cubicBezTo>
                  <a:pt x="1513" y="9545"/>
                  <a:pt x="1576" y="9575"/>
                  <a:pt x="1637" y="9609"/>
                </a:cubicBezTo>
                <a:cubicBezTo>
                  <a:pt x="1826" y="9717"/>
                  <a:pt x="2040" y="9816"/>
                  <a:pt x="2067" y="9809"/>
                </a:cubicBezTo>
                <a:cubicBezTo>
                  <a:pt x="2082" y="9805"/>
                  <a:pt x="2122" y="9832"/>
                  <a:pt x="2156" y="9867"/>
                </a:cubicBezTo>
                <a:cubicBezTo>
                  <a:pt x="2190" y="9902"/>
                  <a:pt x="2258" y="9939"/>
                  <a:pt x="2307" y="9950"/>
                </a:cubicBezTo>
                <a:cubicBezTo>
                  <a:pt x="2355" y="9962"/>
                  <a:pt x="2448" y="9997"/>
                  <a:pt x="2513" y="10029"/>
                </a:cubicBezTo>
                <a:cubicBezTo>
                  <a:pt x="2577" y="10061"/>
                  <a:pt x="2670" y="10104"/>
                  <a:pt x="2719" y="10122"/>
                </a:cubicBezTo>
                <a:cubicBezTo>
                  <a:pt x="2767" y="10140"/>
                  <a:pt x="2827" y="10147"/>
                  <a:pt x="2851" y="10138"/>
                </a:cubicBezTo>
                <a:cubicBezTo>
                  <a:pt x="2875" y="10129"/>
                  <a:pt x="2992" y="10116"/>
                  <a:pt x="3109" y="10108"/>
                </a:cubicBezTo>
                <a:cubicBezTo>
                  <a:pt x="3250" y="10099"/>
                  <a:pt x="3356" y="10072"/>
                  <a:pt x="3418" y="10031"/>
                </a:cubicBezTo>
                <a:cubicBezTo>
                  <a:pt x="3470" y="9997"/>
                  <a:pt x="3558" y="9946"/>
                  <a:pt x="3614" y="9918"/>
                </a:cubicBezTo>
                <a:cubicBezTo>
                  <a:pt x="3669" y="9890"/>
                  <a:pt x="3756" y="9833"/>
                  <a:pt x="3807" y="9790"/>
                </a:cubicBezTo>
                <a:cubicBezTo>
                  <a:pt x="3857" y="9748"/>
                  <a:pt x="3925" y="9708"/>
                  <a:pt x="3956" y="9702"/>
                </a:cubicBezTo>
                <a:cubicBezTo>
                  <a:pt x="3987" y="9696"/>
                  <a:pt x="4057" y="9632"/>
                  <a:pt x="4112" y="9561"/>
                </a:cubicBezTo>
                <a:cubicBezTo>
                  <a:pt x="4166" y="9489"/>
                  <a:pt x="4226" y="9431"/>
                  <a:pt x="4244" y="9431"/>
                </a:cubicBezTo>
                <a:cubicBezTo>
                  <a:pt x="4262" y="9431"/>
                  <a:pt x="4320" y="9358"/>
                  <a:pt x="4374" y="9269"/>
                </a:cubicBezTo>
                <a:cubicBezTo>
                  <a:pt x="4470" y="9112"/>
                  <a:pt x="4474" y="9099"/>
                  <a:pt x="4456" y="8879"/>
                </a:cubicBezTo>
                <a:cubicBezTo>
                  <a:pt x="4428" y="8536"/>
                  <a:pt x="4421" y="8489"/>
                  <a:pt x="4399" y="8450"/>
                </a:cubicBezTo>
                <a:cubicBezTo>
                  <a:pt x="4388" y="8431"/>
                  <a:pt x="4372" y="8330"/>
                  <a:pt x="4364" y="8225"/>
                </a:cubicBezTo>
                <a:cubicBezTo>
                  <a:pt x="4356" y="8121"/>
                  <a:pt x="4337" y="7950"/>
                  <a:pt x="4322" y="7843"/>
                </a:cubicBezTo>
                <a:cubicBezTo>
                  <a:pt x="4239" y="7273"/>
                  <a:pt x="4233" y="7199"/>
                  <a:pt x="4269" y="7150"/>
                </a:cubicBezTo>
                <a:cubicBezTo>
                  <a:pt x="4293" y="7116"/>
                  <a:pt x="4294" y="7107"/>
                  <a:pt x="4271" y="7122"/>
                </a:cubicBezTo>
                <a:cubicBezTo>
                  <a:pt x="4222" y="7154"/>
                  <a:pt x="4093" y="6971"/>
                  <a:pt x="4055" y="6816"/>
                </a:cubicBezTo>
                <a:cubicBezTo>
                  <a:pt x="4037" y="6743"/>
                  <a:pt x="4029" y="6675"/>
                  <a:pt x="4038" y="6665"/>
                </a:cubicBezTo>
                <a:cubicBezTo>
                  <a:pt x="4047" y="6655"/>
                  <a:pt x="4015" y="6598"/>
                  <a:pt x="3967" y="6538"/>
                </a:cubicBezTo>
                <a:cubicBezTo>
                  <a:pt x="3918" y="6477"/>
                  <a:pt x="3880" y="6405"/>
                  <a:pt x="3880" y="6378"/>
                </a:cubicBezTo>
                <a:cubicBezTo>
                  <a:pt x="3880" y="6350"/>
                  <a:pt x="3852" y="6287"/>
                  <a:pt x="3820" y="6236"/>
                </a:cubicBezTo>
                <a:cubicBezTo>
                  <a:pt x="3787" y="6186"/>
                  <a:pt x="3772" y="6134"/>
                  <a:pt x="3786" y="6125"/>
                </a:cubicBezTo>
                <a:cubicBezTo>
                  <a:pt x="3815" y="6105"/>
                  <a:pt x="3602" y="5848"/>
                  <a:pt x="3488" y="5765"/>
                </a:cubicBezTo>
                <a:cubicBezTo>
                  <a:pt x="3446" y="5736"/>
                  <a:pt x="3398" y="5721"/>
                  <a:pt x="3380" y="5733"/>
                </a:cubicBezTo>
                <a:cubicBezTo>
                  <a:pt x="3363" y="5745"/>
                  <a:pt x="3329" y="5739"/>
                  <a:pt x="3307" y="5719"/>
                </a:cubicBezTo>
                <a:cubicBezTo>
                  <a:pt x="3282" y="5696"/>
                  <a:pt x="3261" y="5693"/>
                  <a:pt x="3250" y="5712"/>
                </a:cubicBezTo>
                <a:cubicBezTo>
                  <a:pt x="3239" y="5731"/>
                  <a:pt x="3195" y="5732"/>
                  <a:pt x="3137" y="5714"/>
                </a:cubicBezTo>
                <a:cubicBezTo>
                  <a:pt x="3084" y="5699"/>
                  <a:pt x="3009" y="5680"/>
                  <a:pt x="2969" y="5670"/>
                </a:cubicBezTo>
                <a:cubicBezTo>
                  <a:pt x="2729" y="5613"/>
                  <a:pt x="2496" y="5534"/>
                  <a:pt x="2464" y="5499"/>
                </a:cubicBezTo>
                <a:cubicBezTo>
                  <a:pt x="2444" y="5477"/>
                  <a:pt x="2395" y="5457"/>
                  <a:pt x="2355" y="5457"/>
                </a:cubicBezTo>
                <a:cubicBezTo>
                  <a:pt x="2263" y="5457"/>
                  <a:pt x="1913" y="5366"/>
                  <a:pt x="1845" y="5325"/>
                </a:cubicBezTo>
                <a:cubicBezTo>
                  <a:pt x="1807" y="5302"/>
                  <a:pt x="1707" y="5294"/>
                  <a:pt x="1595" y="5297"/>
                </a:cubicBezTo>
                <a:close/>
                <a:moveTo>
                  <a:pt x="13614" y="7618"/>
                </a:moveTo>
                <a:cubicBezTo>
                  <a:pt x="13496" y="7617"/>
                  <a:pt x="13395" y="7621"/>
                  <a:pt x="13332" y="7634"/>
                </a:cubicBezTo>
                <a:cubicBezTo>
                  <a:pt x="13252" y="7651"/>
                  <a:pt x="13153" y="7689"/>
                  <a:pt x="13112" y="7720"/>
                </a:cubicBezTo>
                <a:cubicBezTo>
                  <a:pt x="13070" y="7751"/>
                  <a:pt x="13012" y="7784"/>
                  <a:pt x="12979" y="7794"/>
                </a:cubicBezTo>
                <a:cubicBezTo>
                  <a:pt x="12946" y="7804"/>
                  <a:pt x="12919" y="7840"/>
                  <a:pt x="12918" y="7875"/>
                </a:cubicBezTo>
                <a:cubicBezTo>
                  <a:pt x="12918" y="7955"/>
                  <a:pt x="12824" y="8151"/>
                  <a:pt x="12786" y="8151"/>
                </a:cubicBezTo>
                <a:cubicBezTo>
                  <a:pt x="12770" y="8151"/>
                  <a:pt x="12759" y="8174"/>
                  <a:pt x="12759" y="8202"/>
                </a:cubicBezTo>
                <a:cubicBezTo>
                  <a:pt x="12759" y="8231"/>
                  <a:pt x="12709" y="8341"/>
                  <a:pt x="12649" y="8448"/>
                </a:cubicBezTo>
                <a:cubicBezTo>
                  <a:pt x="12590" y="8555"/>
                  <a:pt x="12537" y="8665"/>
                  <a:pt x="12534" y="8689"/>
                </a:cubicBezTo>
                <a:cubicBezTo>
                  <a:pt x="12531" y="8713"/>
                  <a:pt x="12501" y="8771"/>
                  <a:pt x="12467" y="8819"/>
                </a:cubicBezTo>
                <a:cubicBezTo>
                  <a:pt x="12433" y="8866"/>
                  <a:pt x="12406" y="8930"/>
                  <a:pt x="12406" y="8963"/>
                </a:cubicBezTo>
                <a:cubicBezTo>
                  <a:pt x="12406" y="8995"/>
                  <a:pt x="12393" y="9030"/>
                  <a:pt x="12376" y="9041"/>
                </a:cubicBezTo>
                <a:cubicBezTo>
                  <a:pt x="12360" y="9052"/>
                  <a:pt x="12347" y="9097"/>
                  <a:pt x="12347" y="9141"/>
                </a:cubicBezTo>
                <a:cubicBezTo>
                  <a:pt x="12347" y="9185"/>
                  <a:pt x="12333" y="9247"/>
                  <a:pt x="12318" y="9278"/>
                </a:cubicBezTo>
                <a:cubicBezTo>
                  <a:pt x="12274" y="9364"/>
                  <a:pt x="12159" y="9654"/>
                  <a:pt x="12154" y="9691"/>
                </a:cubicBezTo>
                <a:cubicBezTo>
                  <a:pt x="12151" y="9708"/>
                  <a:pt x="12147" y="9730"/>
                  <a:pt x="12143" y="9739"/>
                </a:cubicBezTo>
                <a:cubicBezTo>
                  <a:pt x="12139" y="9748"/>
                  <a:pt x="12128" y="9836"/>
                  <a:pt x="12120" y="9934"/>
                </a:cubicBezTo>
                <a:cubicBezTo>
                  <a:pt x="12112" y="10032"/>
                  <a:pt x="12087" y="10148"/>
                  <a:pt x="12063" y="10189"/>
                </a:cubicBezTo>
                <a:cubicBezTo>
                  <a:pt x="12032" y="10242"/>
                  <a:pt x="12029" y="10276"/>
                  <a:pt x="12051" y="10305"/>
                </a:cubicBezTo>
                <a:cubicBezTo>
                  <a:pt x="12068" y="10327"/>
                  <a:pt x="12088" y="10453"/>
                  <a:pt x="12099" y="10586"/>
                </a:cubicBezTo>
                <a:cubicBezTo>
                  <a:pt x="12110" y="10718"/>
                  <a:pt x="12129" y="10841"/>
                  <a:pt x="12141" y="10859"/>
                </a:cubicBezTo>
                <a:cubicBezTo>
                  <a:pt x="12153" y="10877"/>
                  <a:pt x="12172" y="10939"/>
                  <a:pt x="12183" y="10996"/>
                </a:cubicBezTo>
                <a:cubicBezTo>
                  <a:pt x="12194" y="11053"/>
                  <a:pt x="12223" y="11116"/>
                  <a:pt x="12246" y="11137"/>
                </a:cubicBezTo>
                <a:cubicBezTo>
                  <a:pt x="12269" y="11159"/>
                  <a:pt x="12288" y="11193"/>
                  <a:pt x="12288" y="11214"/>
                </a:cubicBezTo>
                <a:cubicBezTo>
                  <a:pt x="12288" y="11235"/>
                  <a:pt x="12328" y="11295"/>
                  <a:pt x="12376" y="11346"/>
                </a:cubicBezTo>
                <a:cubicBezTo>
                  <a:pt x="12425" y="11397"/>
                  <a:pt x="12465" y="11450"/>
                  <a:pt x="12465" y="11464"/>
                </a:cubicBezTo>
                <a:cubicBezTo>
                  <a:pt x="12465" y="11479"/>
                  <a:pt x="12526" y="11580"/>
                  <a:pt x="12603" y="11689"/>
                </a:cubicBezTo>
                <a:cubicBezTo>
                  <a:pt x="12680" y="11798"/>
                  <a:pt x="12757" y="11910"/>
                  <a:pt x="12773" y="11937"/>
                </a:cubicBezTo>
                <a:cubicBezTo>
                  <a:pt x="12790" y="11965"/>
                  <a:pt x="12832" y="12025"/>
                  <a:pt x="12868" y="12069"/>
                </a:cubicBezTo>
                <a:cubicBezTo>
                  <a:pt x="12904" y="12114"/>
                  <a:pt x="12935" y="12167"/>
                  <a:pt x="12935" y="12188"/>
                </a:cubicBezTo>
                <a:cubicBezTo>
                  <a:pt x="12935" y="12209"/>
                  <a:pt x="12968" y="12262"/>
                  <a:pt x="13009" y="12303"/>
                </a:cubicBezTo>
                <a:cubicBezTo>
                  <a:pt x="13049" y="12345"/>
                  <a:pt x="13082" y="12398"/>
                  <a:pt x="13082" y="12419"/>
                </a:cubicBezTo>
                <a:cubicBezTo>
                  <a:pt x="13082" y="12441"/>
                  <a:pt x="13114" y="12493"/>
                  <a:pt x="13154" y="12535"/>
                </a:cubicBezTo>
                <a:cubicBezTo>
                  <a:pt x="13194" y="12577"/>
                  <a:pt x="13227" y="12622"/>
                  <a:pt x="13227" y="12637"/>
                </a:cubicBezTo>
                <a:cubicBezTo>
                  <a:pt x="13227" y="12652"/>
                  <a:pt x="13254" y="12689"/>
                  <a:pt x="13286" y="12718"/>
                </a:cubicBezTo>
                <a:cubicBezTo>
                  <a:pt x="13318" y="12748"/>
                  <a:pt x="13346" y="12795"/>
                  <a:pt x="13351" y="12821"/>
                </a:cubicBezTo>
                <a:cubicBezTo>
                  <a:pt x="13363" y="12885"/>
                  <a:pt x="13522" y="13036"/>
                  <a:pt x="13610" y="13066"/>
                </a:cubicBezTo>
                <a:cubicBezTo>
                  <a:pt x="13650" y="13080"/>
                  <a:pt x="13809" y="13094"/>
                  <a:pt x="13962" y="13096"/>
                </a:cubicBezTo>
                <a:cubicBezTo>
                  <a:pt x="14116" y="13099"/>
                  <a:pt x="14267" y="13115"/>
                  <a:pt x="14297" y="13133"/>
                </a:cubicBezTo>
                <a:cubicBezTo>
                  <a:pt x="14336" y="13158"/>
                  <a:pt x="14381" y="13157"/>
                  <a:pt x="14458" y="13127"/>
                </a:cubicBezTo>
                <a:cubicBezTo>
                  <a:pt x="14517" y="13103"/>
                  <a:pt x="14608" y="13083"/>
                  <a:pt x="14658" y="13082"/>
                </a:cubicBezTo>
                <a:cubicBezTo>
                  <a:pt x="14708" y="13082"/>
                  <a:pt x="14781" y="13056"/>
                  <a:pt x="14820" y="13025"/>
                </a:cubicBezTo>
                <a:cubicBezTo>
                  <a:pt x="14858" y="12993"/>
                  <a:pt x="14952" y="12933"/>
                  <a:pt x="15028" y="12892"/>
                </a:cubicBezTo>
                <a:cubicBezTo>
                  <a:pt x="15120" y="12843"/>
                  <a:pt x="15168" y="12797"/>
                  <a:pt x="15175" y="12749"/>
                </a:cubicBezTo>
                <a:cubicBezTo>
                  <a:pt x="15180" y="12709"/>
                  <a:pt x="15203" y="12681"/>
                  <a:pt x="15225" y="12686"/>
                </a:cubicBezTo>
                <a:cubicBezTo>
                  <a:pt x="15248" y="12692"/>
                  <a:pt x="15257" y="12677"/>
                  <a:pt x="15248" y="12651"/>
                </a:cubicBezTo>
                <a:cubicBezTo>
                  <a:pt x="15240" y="12627"/>
                  <a:pt x="15258" y="12572"/>
                  <a:pt x="15288" y="12528"/>
                </a:cubicBezTo>
                <a:cubicBezTo>
                  <a:pt x="15318" y="12485"/>
                  <a:pt x="15345" y="12424"/>
                  <a:pt x="15345" y="12394"/>
                </a:cubicBezTo>
                <a:cubicBezTo>
                  <a:pt x="15345" y="12364"/>
                  <a:pt x="15355" y="12333"/>
                  <a:pt x="15368" y="12324"/>
                </a:cubicBezTo>
                <a:cubicBezTo>
                  <a:pt x="15381" y="12316"/>
                  <a:pt x="15393" y="12260"/>
                  <a:pt x="15397" y="12201"/>
                </a:cubicBezTo>
                <a:cubicBezTo>
                  <a:pt x="15401" y="12143"/>
                  <a:pt x="15417" y="12081"/>
                  <a:pt x="15431" y="12062"/>
                </a:cubicBezTo>
                <a:cubicBezTo>
                  <a:pt x="15445" y="12043"/>
                  <a:pt x="15496" y="11889"/>
                  <a:pt x="15547" y="11722"/>
                </a:cubicBezTo>
                <a:cubicBezTo>
                  <a:pt x="15597" y="11554"/>
                  <a:pt x="15680" y="11326"/>
                  <a:pt x="15729" y="11212"/>
                </a:cubicBezTo>
                <a:cubicBezTo>
                  <a:pt x="15779" y="11097"/>
                  <a:pt x="15814" y="10985"/>
                  <a:pt x="15807" y="10963"/>
                </a:cubicBezTo>
                <a:cubicBezTo>
                  <a:pt x="15800" y="10942"/>
                  <a:pt x="15819" y="10873"/>
                  <a:pt x="15849" y="10810"/>
                </a:cubicBezTo>
                <a:cubicBezTo>
                  <a:pt x="15879" y="10748"/>
                  <a:pt x="15904" y="10674"/>
                  <a:pt x="15904" y="10646"/>
                </a:cubicBezTo>
                <a:cubicBezTo>
                  <a:pt x="15904" y="10617"/>
                  <a:pt x="15913" y="10583"/>
                  <a:pt x="15925" y="10569"/>
                </a:cubicBezTo>
                <a:cubicBezTo>
                  <a:pt x="15937" y="10556"/>
                  <a:pt x="15949" y="10535"/>
                  <a:pt x="15950" y="10523"/>
                </a:cubicBezTo>
                <a:cubicBezTo>
                  <a:pt x="15954" y="10469"/>
                  <a:pt x="16000" y="10273"/>
                  <a:pt x="16015" y="10245"/>
                </a:cubicBezTo>
                <a:cubicBezTo>
                  <a:pt x="16076" y="10131"/>
                  <a:pt x="16074" y="9691"/>
                  <a:pt x="16011" y="9563"/>
                </a:cubicBezTo>
                <a:cubicBezTo>
                  <a:pt x="15985" y="9511"/>
                  <a:pt x="15970" y="9457"/>
                  <a:pt x="15977" y="9445"/>
                </a:cubicBezTo>
                <a:cubicBezTo>
                  <a:pt x="15984" y="9432"/>
                  <a:pt x="15964" y="9415"/>
                  <a:pt x="15931" y="9405"/>
                </a:cubicBezTo>
                <a:cubicBezTo>
                  <a:pt x="15898" y="9396"/>
                  <a:pt x="15877" y="9376"/>
                  <a:pt x="15881" y="9361"/>
                </a:cubicBezTo>
                <a:cubicBezTo>
                  <a:pt x="15891" y="9323"/>
                  <a:pt x="15793" y="9167"/>
                  <a:pt x="15670" y="9030"/>
                </a:cubicBezTo>
                <a:cubicBezTo>
                  <a:pt x="15613" y="8965"/>
                  <a:pt x="15527" y="8859"/>
                  <a:pt x="15484" y="8796"/>
                </a:cubicBezTo>
                <a:cubicBezTo>
                  <a:pt x="15440" y="8732"/>
                  <a:pt x="15333" y="8596"/>
                  <a:pt x="15244" y="8490"/>
                </a:cubicBezTo>
                <a:cubicBezTo>
                  <a:pt x="15155" y="8384"/>
                  <a:pt x="15080" y="8277"/>
                  <a:pt x="15080" y="8255"/>
                </a:cubicBezTo>
                <a:cubicBezTo>
                  <a:pt x="15080" y="8234"/>
                  <a:pt x="15040" y="8195"/>
                  <a:pt x="14992" y="8167"/>
                </a:cubicBezTo>
                <a:cubicBezTo>
                  <a:pt x="14943" y="8140"/>
                  <a:pt x="14903" y="8099"/>
                  <a:pt x="14902" y="8077"/>
                </a:cubicBezTo>
                <a:cubicBezTo>
                  <a:pt x="14900" y="8030"/>
                  <a:pt x="14611" y="7779"/>
                  <a:pt x="14557" y="7778"/>
                </a:cubicBezTo>
                <a:cubicBezTo>
                  <a:pt x="14536" y="7777"/>
                  <a:pt x="14509" y="7759"/>
                  <a:pt x="14496" y="7736"/>
                </a:cubicBezTo>
                <a:cubicBezTo>
                  <a:pt x="14463" y="7678"/>
                  <a:pt x="13966" y="7621"/>
                  <a:pt x="13614" y="7618"/>
                </a:cubicBezTo>
                <a:close/>
                <a:moveTo>
                  <a:pt x="7868" y="7861"/>
                </a:moveTo>
                <a:cubicBezTo>
                  <a:pt x="7834" y="7858"/>
                  <a:pt x="7814" y="7873"/>
                  <a:pt x="7790" y="7905"/>
                </a:cubicBezTo>
                <a:cubicBezTo>
                  <a:pt x="7769" y="7934"/>
                  <a:pt x="7728" y="7948"/>
                  <a:pt x="7691" y="7938"/>
                </a:cubicBezTo>
                <a:cubicBezTo>
                  <a:pt x="7645" y="7925"/>
                  <a:pt x="7621" y="7939"/>
                  <a:pt x="7599" y="7993"/>
                </a:cubicBezTo>
                <a:cubicBezTo>
                  <a:pt x="7583" y="8034"/>
                  <a:pt x="7556" y="8070"/>
                  <a:pt x="7540" y="8070"/>
                </a:cubicBezTo>
                <a:cubicBezTo>
                  <a:pt x="7506" y="8070"/>
                  <a:pt x="7378" y="8203"/>
                  <a:pt x="7378" y="8239"/>
                </a:cubicBezTo>
                <a:cubicBezTo>
                  <a:pt x="7378" y="8286"/>
                  <a:pt x="7116" y="8546"/>
                  <a:pt x="7088" y="8527"/>
                </a:cubicBezTo>
                <a:cubicBezTo>
                  <a:pt x="7073" y="8516"/>
                  <a:pt x="7047" y="8550"/>
                  <a:pt x="7030" y="8603"/>
                </a:cubicBezTo>
                <a:cubicBezTo>
                  <a:pt x="7013" y="8657"/>
                  <a:pt x="6988" y="8703"/>
                  <a:pt x="6975" y="8703"/>
                </a:cubicBezTo>
                <a:cubicBezTo>
                  <a:pt x="6962" y="8703"/>
                  <a:pt x="6921" y="8753"/>
                  <a:pt x="6883" y="8814"/>
                </a:cubicBezTo>
                <a:cubicBezTo>
                  <a:pt x="6845" y="8876"/>
                  <a:pt x="6787" y="8936"/>
                  <a:pt x="6757" y="8946"/>
                </a:cubicBezTo>
                <a:cubicBezTo>
                  <a:pt x="6726" y="8957"/>
                  <a:pt x="6709" y="8980"/>
                  <a:pt x="6719" y="8997"/>
                </a:cubicBezTo>
                <a:cubicBezTo>
                  <a:pt x="6728" y="9014"/>
                  <a:pt x="6691" y="9049"/>
                  <a:pt x="6637" y="9074"/>
                </a:cubicBezTo>
                <a:cubicBezTo>
                  <a:pt x="6582" y="9099"/>
                  <a:pt x="6522" y="9157"/>
                  <a:pt x="6502" y="9204"/>
                </a:cubicBezTo>
                <a:cubicBezTo>
                  <a:pt x="6447" y="9338"/>
                  <a:pt x="6309" y="9514"/>
                  <a:pt x="6271" y="9498"/>
                </a:cubicBezTo>
                <a:cubicBezTo>
                  <a:pt x="6253" y="9490"/>
                  <a:pt x="6229" y="9515"/>
                  <a:pt x="6221" y="9551"/>
                </a:cubicBezTo>
                <a:cubicBezTo>
                  <a:pt x="6212" y="9588"/>
                  <a:pt x="6193" y="9607"/>
                  <a:pt x="6177" y="9596"/>
                </a:cubicBezTo>
                <a:cubicBezTo>
                  <a:pt x="6160" y="9584"/>
                  <a:pt x="6124" y="9620"/>
                  <a:pt x="6099" y="9674"/>
                </a:cubicBezTo>
                <a:cubicBezTo>
                  <a:pt x="6074" y="9728"/>
                  <a:pt x="6040" y="9772"/>
                  <a:pt x="6023" y="9772"/>
                </a:cubicBezTo>
                <a:cubicBezTo>
                  <a:pt x="6007" y="9772"/>
                  <a:pt x="5985" y="9798"/>
                  <a:pt x="5975" y="9830"/>
                </a:cubicBezTo>
                <a:cubicBezTo>
                  <a:pt x="5965" y="9861"/>
                  <a:pt x="5927" y="9925"/>
                  <a:pt x="5891" y="9973"/>
                </a:cubicBezTo>
                <a:cubicBezTo>
                  <a:pt x="5788" y="10112"/>
                  <a:pt x="5712" y="10772"/>
                  <a:pt x="5792" y="10827"/>
                </a:cubicBezTo>
                <a:cubicBezTo>
                  <a:pt x="5810" y="10839"/>
                  <a:pt x="5811" y="10865"/>
                  <a:pt x="5796" y="10887"/>
                </a:cubicBezTo>
                <a:cubicBezTo>
                  <a:pt x="5770" y="10927"/>
                  <a:pt x="5771" y="10958"/>
                  <a:pt x="5796" y="11038"/>
                </a:cubicBezTo>
                <a:cubicBezTo>
                  <a:pt x="5836" y="11158"/>
                  <a:pt x="5908" y="11454"/>
                  <a:pt x="5908" y="11492"/>
                </a:cubicBezTo>
                <a:cubicBezTo>
                  <a:pt x="5908" y="11515"/>
                  <a:pt x="5928" y="11549"/>
                  <a:pt x="5952" y="11569"/>
                </a:cubicBezTo>
                <a:cubicBezTo>
                  <a:pt x="5976" y="11588"/>
                  <a:pt x="6001" y="11642"/>
                  <a:pt x="6007" y="11687"/>
                </a:cubicBezTo>
                <a:cubicBezTo>
                  <a:pt x="6014" y="11741"/>
                  <a:pt x="6037" y="11768"/>
                  <a:pt x="6074" y="11768"/>
                </a:cubicBezTo>
                <a:cubicBezTo>
                  <a:pt x="6132" y="11768"/>
                  <a:pt x="6251" y="11814"/>
                  <a:pt x="6452" y="11916"/>
                </a:cubicBezTo>
                <a:cubicBezTo>
                  <a:pt x="6517" y="11949"/>
                  <a:pt x="6596" y="11980"/>
                  <a:pt x="6628" y="11986"/>
                </a:cubicBezTo>
                <a:cubicBezTo>
                  <a:pt x="6661" y="11991"/>
                  <a:pt x="6700" y="12005"/>
                  <a:pt x="6717" y="12016"/>
                </a:cubicBezTo>
                <a:cubicBezTo>
                  <a:pt x="6733" y="12027"/>
                  <a:pt x="6795" y="12048"/>
                  <a:pt x="6855" y="12060"/>
                </a:cubicBezTo>
                <a:cubicBezTo>
                  <a:pt x="6915" y="12072"/>
                  <a:pt x="6979" y="12102"/>
                  <a:pt x="6998" y="12127"/>
                </a:cubicBezTo>
                <a:cubicBezTo>
                  <a:pt x="7017" y="12152"/>
                  <a:pt x="7057" y="12174"/>
                  <a:pt x="7088" y="12174"/>
                </a:cubicBezTo>
                <a:cubicBezTo>
                  <a:pt x="7120" y="12174"/>
                  <a:pt x="7188" y="12197"/>
                  <a:pt x="7240" y="12227"/>
                </a:cubicBezTo>
                <a:cubicBezTo>
                  <a:pt x="7291" y="12257"/>
                  <a:pt x="7348" y="12286"/>
                  <a:pt x="7366" y="12290"/>
                </a:cubicBezTo>
                <a:cubicBezTo>
                  <a:pt x="7383" y="12293"/>
                  <a:pt x="7476" y="12325"/>
                  <a:pt x="7572" y="12361"/>
                </a:cubicBezTo>
                <a:cubicBezTo>
                  <a:pt x="7667" y="12398"/>
                  <a:pt x="7843" y="12459"/>
                  <a:pt x="7960" y="12498"/>
                </a:cubicBezTo>
                <a:cubicBezTo>
                  <a:pt x="8078" y="12538"/>
                  <a:pt x="8182" y="12589"/>
                  <a:pt x="8194" y="12612"/>
                </a:cubicBezTo>
                <a:cubicBezTo>
                  <a:pt x="8220" y="12663"/>
                  <a:pt x="8348" y="12685"/>
                  <a:pt x="8404" y="12647"/>
                </a:cubicBezTo>
                <a:cubicBezTo>
                  <a:pt x="8431" y="12628"/>
                  <a:pt x="8457" y="12634"/>
                  <a:pt x="8479" y="12667"/>
                </a:cubicBezTo>
                <a:cubicBezTo>
                  <a:pt x="8498" y="12695"/>
                  <a:pt x="8545" y="12723"/>
                  <a:pt x="8584" y="12730"/>
                </a:cubicBezTo>
                <a:cubicBezTo>
                  <a:pt x="8783" y="12764"/>
                  <a:pt x="9139" y="12576"/>
                  <a:pt x="9347" y="12327"/>
                </a:cubicBezTo>
                <a:cubicBezTo>
                  <a:pt x="9637" y="11978"/>
                  <a:pt x="10464" y="11070"/>
                  <a:pt x="10492" y="11070"/>
                </a:cubicBezTo>
                <a:cubicBezTo>
                  <a:pt x="10507" y="11070"/>
                  <a:pt x="10528" y="11040"/>
                  <a:pt x="10538" y="11005"/>
                </a:cubicBezTo>
                <a:cubicBezTo>
                  <a:pt x="10548" y="10970"/>
                  <a:pt x="10585" y="10916"/>
                  <a:pt x="10620" y="10885"/>
                </a:cubicBezTo>
                <a:cubicBezTo>
                  <a:pt x="10737" y="10780"/>
                  <a:pt x="10853" y="10581"/>
                  <a:pt x="10893" y="10414"/>
                </a:cubicBezTo>
                <a:cubicBezTo>
                  <a:pt x="10915" y="10323"/>
                  <a:pt x="10926" y="10237"/>
                  <a:pt x="10918" y="10224"/>
                </a:cubicBezTo>
                <a:cubicBezTo>
                  <a:pt x="10911" y="10211"/>
                  <a:pt x="10893" y="10108"/>
                  <a:pt x="10876" y="9994"/>
                </a:cubicBezTo>
                <a:cubicBezTo>
                  <a:pt x="10834" y="9704"/>
                  <a:pt x="10832" y="9698"/>
                  <a:pt x="10801" y="9626"/>
                </a:cubicBezTo>
                <a:cubicBezTo>
                  <a:pt x="10785" y="9590"/>
                  <a:pt x="10774" y="9532"/>
                  <a:pt x="10775" y="9496"/>
                </a:cubicBezTo>
                <a:cubicBezTo>
                  <a:pt x="10777" y="9460"/>
                  <a:pt x="10763" y="9411"/>
                  <a:pt x="10746" y="9387"/>
                </a:cubicBezTo>
                <a:cubicBezTo>
                  <a:pt x="10699" y="9318"/>
                  <a:pt x="10645" y="9210"/>
                  <a:pt x="10624" y="9148"/>
                </a:cubicBezTo>
                <a:cubicBezTo>
                  <a:pt x="10614" y="9117"/>
                  <a:pt x="10561" y="9060"/>
                  <a:pt x="10507" y="9023"/>
                </a:cubicBezTo>
                <a:cubicBezTo>
                  <a:pt x="10452" y="8986"/>
                  <a:pt x="10406" y="8944"/>
                  <a:pt x="10406" y="8928"/>
                </a:cubicBezTo>
                <a:cubicBezTo>
                  <a:pt x="10406" y="8912"/>
                  <a:pt x="10388" y="8905"/>
                  <a:pt x="10368" y="8914"/>
                </a:cubicBezTo>
                <a:cubicBezTo>
                  <a:pt x="10348" y="8923"/>
                  <a:pt x="10289" y="8887"/>
                  <a:pt x="10236" y="8833"/>
                </a:cubicBezTo>
                <a:cubicBezTo>
                  <a:pt x="10182" y="8779"/>
                  <a:pt x="10105" y="8733"/>
                  <a:pt x="10065" y="8733"/>
                </a:cubicBezTo>
                <a:cubicBezTo>
                  <a:pt x="10026" y="8733"/>
                  <a:pt x="9939" y="8707"/>
                  <a:pt x="9870" y="8673"/>
                </a:cubicBezTo>
                <a:cubicBezTo>
                  <a:pt x="9801" y="8639"/>
                  <a:pt x="9704" y="8601"/>
                  <a:pt x="9656" y="8589"/>
                </a:cubicBezTo>
                <a:cubicBezTo>
                  <a:pt x="9607" y="8577"/>
                  <a:pt x="9548" y="8549"/>
                  <a:pt x="9523" y="8527"/>
                </a:cubicBezTo>
                <a:cubicBezTo>
                  <a:pt x="9499" y="8505"/>
                  <a:pt x="9393" y="8448"/>
                  <a:pt x="9288" y="8402"/>
                </a:cubicBezTo>
                <a:cubicBezTo>
                  <a:pt x="9026" y="8287"/>
                  <a:pt x="8988" y="8273"/>
                  <a:pt x="8920" y="8260"/>
                </a:cubicBezTo>
                <a:cubicBezTo>
                  <a:pt x="8784" y="8234"/>
                  <a:pt x="8761" y="8226"/>
                  <a:pt x="8742" y="8204"/>
                </a:cubicBezTo>
                <a:cubicBezTo>
                  <a:pt x="8731" y="8192"/>
                  <a:pt x="8696" y="8184"/>
                  <a:pt x="8666" y="8184"/>
                </a:cubicBezTo>
                <a:cubicBezTo>
                  <a:pt x="8636" y="8184"/>
                  <a:pt x="8604" y="8162"/>
                  <a:pt x="8595" y="8135"/>
                </a:cubicBezTo>
                <a:cubicBezTo>
                  <a:pt x="8586" y="8108"/>
                  <a:pt x="8566" y="8093"/>
                  <a:pt x="8553" y="8102"/>
                </a:cubicBezTo>
                <a:cubicBezTo>
                  <a:pt x="8539" y="8112"/>
                  <a:pt x="8521" y="8105"/>
                  <a:pt x="8511" y="8086"/>
                </a:cubicBezTo>
                <a:cubicBezTo>
                  <a:pt x="8500" y="8068"/>
                  <a:pt x="8480" y="8058"/>
                  <a:pt x="8467" y="8068"/>
                </a:cubicBezTo>
                <a:cubicBezTo>
                  <a:pt x="8419" y="8100"/>
                  <a:pt x="8283" y="8021"/>
                  <a:pt x="8301" y="7970"/>
                </a:cubicBezTo>
                <a:cubicBezTo>
                  <a:pt x="8321" y="7913"/>
                  <a:pt x="8279" y="7908"/>
                  <a:pt x="8206" y="7959"/>
                </a:cubicBezTo>
                <a:cubicBezTo>
                  <a:pt x="8165" y="7987"/>
                  <a:pt x="8126" y="7980"/>
                  <a:pt x="8025" y="7926"/>
                </a:cubicBezTo>
                <a:cubicBezTo>
                  <a:pt x="7949" y="7885"/>
                  <a:pt x="7902" y="7864"/>
                  <a:pt x="7868" y="7861"/>
                </a:cubicBezTo>
                <a:close/>
                <a:moveTo>
                  <a:pt x="19112" y="11339"/>
                </a:moveTo>
                <a:cubicBezTo>
                  <a:pt x="18917" y="11340"/>
                  <a:pt x="18841" y="11351"/>
                  <a:pt x="18830" y="11383"/>
                </a:cubicBezTo>
                <a:cubicBezTo>
                  <a:pt x="18822" y="11407"/>
                  <a:pt x="18793" y="11427"/>
                  <a:pt x="18765" y="11427"/>
                </a:cubicBezTo>
                <a:cubicBezTo>
                  <a:pt x="18737" y="11427"/>
                  <a:pt x="18685" y="11458"/>
                  <a:pt x="18650" y="11494"/>
                </a:cubicBezTo>
                <a:cubicBezTo>
                  <a:pt x="18614" y="11531"/>
                  <a:pt x="18552" y="11564"/>
                  <a:pt x="18511" y="11569"/>
                </a:cubicBezTo>
                <a:cubicBezTo>
                  <a:pt x="18420" y="11579"/>
                  <a:pt x="18278" y="11679"/>
                  <a:pt x="18299" y="11717"/>
                </a:cubicBezTo>
                <a:cubicBezTo>
                  <a:pt x="18318" y="11752"/>
                  <a:pt x="18173" y="11856"/>
                  <a:pt x="18139" y="11833"/>
                </a:cubicBezTo>
                <a:cubicBezTo>
                  <a:pt x="18125" y="11823"/>
                  <a:pt x="18107" y="11840"/>
                  <a:pt x="18097" y="11868"/>
                </a:cubicBezTo>
                <a:cubicBezTo>
                  <a:pt x="18087" y="11895"/>
                  <a:pt x="18067" y="11909"/>
                  <a:pt x="18051" y="11898"/>
                </a:cubicBezTo>
                <a:cubicBezTo>
                  <a:pt x="18013" y="11872"/>
                  <a:pt x="17896" y="11940"/>
                  <a:pt x="17916" y="11977"/>
                </a:cubicBezTo>
                <a:cubicBezTo>
                  <a:pt x="17937" y="12014"/>
                  <a:pt x="17765" y="12109"/>
                  <a:pt x="17677" y="12109"/>
                </a:cubicBezTo>
                <a:cubicBezTo>
                  <a:pt x="17639" y="12109"/>
                  <a:pt x="17610" y="12124"/>
                  <a:pt x="17610" y="12144"/>
                </a:cubicBezTo>
                <a:cubicBezTo>
                  <a:pt x="17610" y="12196"/>
                  <a:pt x="17424" y="12383"/>
                  <a:pt x="17381" y="12373"/>
                </a:cubicBezTo>
                <a:cubicBezTo>
                  <a:pt x="17360" y="12369"/>
                  <a:pt x="17347" y="12383"/>
                  <a:pt x="17351" y="12405"/>
                </a:cubicBezTo>
                <a:cubicBezTo>
                  <a:pt x="17356" y="12431"/>
                  <a:pt x="17325" y="12446"/>
                  <a:pt x="17265" y="12447"/>
                </a:cubicBezTo>
                <a:cubicBezTo>
                  <a:pt x="17206" y="12448"/>
                  <a:pt x="17154" y="12474"/>
                  <a:pt x="17126" y="12514"/>
                </a:cubicBezTo>
                <a:cubicBezTo>
                  <a:pt x="17102" y="12550"/>
                  <a:pt x="17081" y="12566"/>
                  <a:pt x="17080" y="12552"/>
                </a:cubicBezTo>
                <a:cubicBezTo>
                  <a:pt x="17080" y="12537"/>
                  <a:pt x="17040" y="12574"/>
                  <a:pt x="16992" y="12633"/>
                </a:cubicBezTo>
                <a:cubicBezTo>
                  <a:pt x="16943" y="12691"/>
                  <a:pt x="16904" y="12727"/>
                  <a:pt x="16904" y="12714"/>
                </a:cubicBezTo>
                <a:cubicBezTo>
                  <a:pt x="16904" y="12700"/>
                  <a:pt x="16873" y="12708"/>
                  <a:pt x="16836" y="12730"/>
                </a:cubicBezTo>
                <a:cubicBezTo>
                  <a:pt x="16800" y="12752"/>
                  <a:pt x="16760" y="12769"/>
                  <a:pt x="16748" y="12765"/>
                </a:cubicBezTo>
                <a:cubicBezTo>
                  <a:pt x="16736" y="12761"/>
                  <a:pt x="16727" y="12771"/>
                  <a:pt x="16727" y="12788"/>
                </a:cubicBezTo>
                <a:cubicBezTo>
                  <a:pt x="16727" y="12805"/>
                  <a:pt x="16678" y="12872"/>
                  <a:pt x="16620" y="12936"/>
                </a:cubicBezTo>
                <a:cubicBezTo>
                  <a:pt x="16562" y="13001"/>
                  <a:pt x="16512" y="13071"/>
                  <a:pt x="16509" y="13092"/>
                </a:cubicBezTo>
                <a:cubicBezTo>
                  <a:pt x="16505" y="13113"/>
                  <a:pt x="16487" y="13163"/>
                  <a:pt x="16467" y="13203"/>
                </a:cubicBezTo>
                <a:cubicBezTo>
                  <a:pt x="16447" y="13243"/>
                  <a:pt x="16438" y="13277"/>
                  <a:pt x="16446" y="13277"/>
                </a:cubicBezTo>
                <a:cubicBezTo>
                  <a:pt x="16454" y="13277"/>
                  <a:pt x="16446" y="13319"/>
                  <a:pt x="16429" y="13372"/>
                </a:cubicBezTo>
                <a:cubicBezTo>
                  <a:pt x="16370" y="13558"/>
                  <a:pt x="16514" y="14427"/>
                  <a:pt x="16628" y="14576"/>
                </a:cubicBezTo>
                <a:cubicBezTo>
                  <a:pt x="16650" y="14604"/>
                  <a:pt x="16668" y="14658"/>
                  <a:pt x="16668" y="14696"/>
                </a:cubicBezTo>
                <a:cubicBezTo>
                  <a:pt x="16668" y="14742"/>
                  <a:pt x="16682" y="14761"/>
                  <a:pt x="16708" y="14749"/>
                </a:cubicBezTo>
                <a:cubicBezTo>
                  <a:pt x="16731" y="14740"/>
                  <a:pt x="16775" y="14772"/>
                  <a:pt x="16809" y="14819"/>
                </a:cubicBezTo>
                <a:cubicBezTo>
                  <a:pt x="16843" y="14866"/>
                  <a:pt x="16884" y="14895"/>
                  <a:pt x="16899" y="14884"/>
                </a:cubicBezTo>
                <a:cubicBezTo>
                  <a:pt x="16915" y="14873"/>
                  <a:pt x="16939" y="14882"/>
                  <a:pt x="16952" y="14905"/>
                </a:cubicBezTo>
                <a:cubicBezTo>
                  <a:pt x="16985" y="14962"/>
                  <a:pt x="17451" y="15352"/>
                  <a:pt x="17486" y="15352"/>
                </a:cubicBezTo>
                <a:cubicBezTo>
                  <a:pt x="17501" y="15352"/>
                  <a:pt x="17577" y="15402"/>
                  <a:pt x="17656" y="15461"/>
                </a:cubicBezTo>
                <a:cubicBezTo>
                  <a:pt x="17734" y="15521"/>
                  <a:pt x="17891" y="15620"/>
                  <a:pt x="18005" y="15684"/>
                </a:cubicBezTo>
                <a:cubicBezTo>
                  <a:pt x="18318" y="15860"/>
                  <a:pt x="18350" y="15882"/>
                  <a:pt x="18460" y="15974"/>
                </a:cubicBezTo>
                <a:cubicBezTo>
                  <a:pt x="18601" y="16090"/>
                  <a:pt x="18678" y="16129"/>
                  <a:pt x="18784" y="16143"/>
                </a:cubicBezTo>
                <a:cubicBezTo>
                  <a:pt x="18834" y="16149"/>
                  <a:pt x="18883" y="16164"/>
                  <a:pt x="18893" y="16175"/>
                </a:cubicBezTo>
                <a:cubicBezTo>
                  <a:pt x="18920" y="16205"/>
                  <a:pt x="18954" y="16201"/>
                  <a:pt x="18975" y="16164"/>
                </a:cubicBezTo>
                <a:cubicBezTo>
                  <a:pt x="18985" y="16146"/>
                  <a:pt x="19023" y="16131"/>
                  <a:pt x="19059" y="16131"/>
                </a:cubicBezTo>
                <a:cubicBezTo>
                  <a:pt x="19125" y="16131"/>
                  <a:pt x="19188" y="16099"/>
                  <a:pt x="19490" y="15911"/>
                </a:cubicBezTo>
                <a:cubicBezTo>
                  <a:pt x="19579" y="15856"/>
                  <a:pt x="19704" y="15778"/>
                  <a:pt x="19767" y="15739"/>
                </a:cubicBezTo>
                <a:cubicBezTo>
                  <a:pt x="19830" y="15701"/>
                  <a:pt x="19956" y="15613"/>
                  <a:pt x="20047" y="15545"/>
                </a:cubicBezTo>
                <a:cubicBezTo>
                  <a:pt x="20138" y="15476"/>
                  <a:pt x="20246" y="15404"/>
                  <a:pt x="20286" y="15385"/>
                </a:cubicBezTo>
                <a:cubicBezTo>
                  <a:pt x="20366" y="15346"/>
                  <a:pt x="20518" y="15231"/>
                  <a:pt x="20645" y="15113"/>
                </a:cubicBezTo>
                <a:cubicBezTo>
                  <a:pt x="20690" y="15072"/>
                  <a:pt x="20812" y="14991"/>
                  <a:pt x="20916" y="14933"/>
                </a:cubicBezTo>
                <a:cubicBezTo>
                  <a:pt x="21021" y="14875"/>
                  <a:pt x="21115" y="14814"/>
                  <a:pt x="21124" y="14798"/>
                </a:cubicBezTo>
                <a:cubicBezTo>
                  <a:pt x="21133" y="14782"/>
                  <a:pt x="21161" y="14768"/>
                  <a:pt x="21185" y="14768"/>
                </a:cubicBezTo>
                <a:cubicBezTo>
                  <a:pt x="21254" y="14768"/>
                  <a:pt x="21485" y="14545"/>
                  <a:pt x="21534" y="14432"/>
                </a:cubicBezTo>
                <a:cubicBezTo>
                  <a:pt x="21580" y="14324"/>
                  <a:pt x="21595" y="13947"/>
                  <a:pt x="21563" y="13697"/>
                </a:cubicBezTo>
                <a:cubicBezTo>
                  <a:pt x="21553" y="13617"/>
                  <a:pt x="21542" y="13513"/>
                  <a:pt x="21536" y="13465"/>
                </a:cubicBezTo>
                <a:cubicBezTo>
                  <a:pt x="21530" y="13417"/>
                  <a:pt x="21490" y="13297"/>
                  <a:pt x="21448" y="13198"/>
                </a:cubicBezTo>
                <a:cubicBezTo>
                  <a:pt x="21406" y="13100"/>
                  <a:pt x="21372" y="13006"/>
                  <a:pt x="21372" y="12987"/>
                </a:cubicBezTo>
                <a:cubicBezTo>
                  <a:pt x="21372" y="12969"/>
                  <a:pt x="21332" y="12912"/>
                  <a:pt x="21284" y="12865"/>
                </a:cubicBezTo>
                <a:cubicBezTo>
                  <a:pt x="21235" y="12817"/>
                  <a:pt x="21196" y="12752"/>
                  <a:pt x="21196" y="12718"/>
                </a:cubicBezTo>
                <a:cubicBezTo>
                  <a:pt x="21196" y="12677"/>
                  <a:pt x="21167" y="12653"/>
                  <a:pt x="21108" y="12640"/>
                </a:cubicBezTo>
                <a:cubicBezTo>
                  <a:pt x="21059" y="12629"/>
                  <a:pt x="20986" y="12586"/>
                  <a:pt x="20946" y="12545"/>
                </a:cubicBezTo>
                <a:cubicBezTo>
                  <a:pt x="20905" y="12503"/>
                  <a:pt x="20872" y="12478"/>
                  <a:pt x="20872" y="12489"/>
                </a:cubicBezTo>
                <a:cubicBezTo>
                  <a:pt x="20872" y="12500"/>
                  <a:pt x="20841" y="12479"/>
                  <a:pt x="20805" y="12443"/>
                </a:cubicBezTo>
                <a:cubicBezTo>
                  <a:pt x="20769" y="12406"/>
                  <a:pt x="20699" y="12353"/>
                  <a:pt x="20647" y="12324"/>
                </a:cubicBezTo>
                <a:cubicBezTo>
                  <a:pt x="20596" y="12296"/>
                  <a:pt x="20528" y="12236"/>
                  <a:pt x="20498" y="12195"/>
                </a:cubicBezTo>
                <a:cubicBezTo>
                  <a:pt x="20468" y="12153"/>
                  <a:pt x="20429" y="12125"/>
                  <a:pt x="20410" y="12132"/>
                </a:cubicBezTo>
                <a:cubicBezTo>
                  <a:pt x="20391" y="12139"/>
                  <a:pt x="20346" y="12099"/>
                  <a:pt x="20309" y="12044"/>
                </a:cubicBezTo>
                <a:cubicBezTo>
                  <a:pt x="20272" y="11989"/>
                  <a:pt x="20221" y="11949"/>
                  <a:pt x="20196" y="11953"/>
                </a:cubicBezTo>
                <a:cubicBezTo>
                  <a:pt x="20170" y="11958"/>
                  <a:pt x="20117" y="11928"/>
                  <a:pt x="20078" y="11888"/>
                </a:cubicBezTo>
                <a:cubicBezTo>
                  <a:pt x="20039" y="11849"/>
                  <a:pt x="19991" y="11817"/>
                  <a:pt x="19971" y="11817"/>
                </a:cubicBezTo>
                <a:cubicBezTo>
                  <a:pt x="19951" y="11817"/>
                  <a:pt x="19897" y="11783"/>
                  <a:pt x="19851" y="11742"/>
                </a:cubicBezTo>
                <a:cubicBezTo>
                  <a:pt x="19737" y="11642"/>
                  <a:pt x="19671" y="11599"/>
                  <a:pt x="19530" y="11524"/>
                </a:cubicBezTo>
                <a:cubicBezTo>
                  <a:pt x="19404" y="11458"/>
                  <a:pt x="19332" y="11386"/>
                  <a:pt x="19360" y="11355"/>
                </a:cubicBezTo>
                <a:cubicBezTo>
                  <a:pt x="19368" y="11346"/>
                  <a:pt x="19257" y="11338"/>
                  <a:pt x="19112" y="11339"/>
                </a:cubicBezTo>
                <a:close/>
                <a:moveTo>
                  <a:pt x="3301" y="11863"/>
                </a:moveTo>
                <a:cubicBezTo>
                  <a:pt x="3186" y="11863"/>
                  <a:pt x="3062" y="11871"/>
                  <a:pt x="3034" y="11891"/>
                </a:cubicBezTo>
                <a:cubicBezTo>
                  <a:pt x="3014" y="11905"/>
                  <a:pt x="2983" y="11907"/>
                  <a:pt x="2967" y="11895"/>
                </a:cubicBezTo>
                <a:cubicBezTo>
                  <a:pt x="2950" y="11884"/>
                  <a:pt x="2918" y="11893"/>
                  <a:pt x="2895" y="11914"/>
                </a:cubicBezTo>
                <a:cubicBezTo>
                  <a:pt x="2864" y="11943"/>
                  <a:pt x="2834" y="11941"/>
                  <a:pt x="2771" y="11907"/>
                </a:cubicBezTo>
                <a:cubicBezTo>
                  <a:pt x="2697" y="11867"/>
                  <a:pt x="2665" y="11873"/>
                  <a:pt x="2454" y="11956"/>
                </a:cubicBezTo>
                <a:cubicBezTo>
                  <a:pt x="2325" y="12007"/>
                  <a:pt x="2192" y="12055"/>
                  <a:pt x="2160" y="12065"/>
                </a:cubicBezTo>
                <a:cubicBezTo>
                  <a:pt x="2128" y="12074"/>
                  <a:pt x="2071" y="12097"/>
                  <a:pt x="2036" y="12116"/>
                </a:cubicBezTo>
                <a:cubicBezTo>
                  <a:pt x="2001" y="12134"/>
                  <a:pt x="1945" y="12142"/>
                  <a:pt x="1912" y="12132"/>
                </a:cubicBezTo>
                <a:cubicBezTo>
                  <a:pt x="1879" y="12122"/>
                  <a:pt x="1844" y="12129"/>
                  <a:pt x="1834" y="12146"/>
                </a:cubicBezTo>
                <a:cubicBezTo>
                  <a:pt x="1824" y="12165"/>
                  <a:pt x="1803" y="12164"/>
                  <a:pt x="1782" y="12146"/>
                </a:cubicBezTo>
                <a:cubicBezTo>
                  <a:pt x="1733" y="12103"/>
                  <a:pt x="1583" y="12122"/>
                  <a:pt x="1498" y="12181"/>
                </a:cubicBezTo>
                <a:cubicBezTo>
                  <a:pt x="1458" y="12208"/>
                  <a:pt x="1332" y="12262"/>
                  <a:pt x="1219" y="12301"/>
                </a:cubicBezTo>
                <a:cubicBezTo>
                  <a:pt x="1106" y="12341"/>
                  <a:pt x="996" y="12389"/>
                  <a:pt x="975" y="12408"/>
                </a:cubicBezTo>
                <a:cubicBezTo>
                  <a:pt x="948" y="12433"/>
                  <a:pt x="928" y="12432"/>
                  <a:pt x="904" y="12405"/>
                </a:cubicBezTo>
                <a:cubicBezTo>
                  <a:pt x="854" y="12351"/>
                  <a:pt x="800" y="12360"/>
                  <a:pt x="733" y="12433"/>
                </a:cubicBezTo>
                <a:cubicBezTo>
                  <a:pt x="701" y="12469"/>
                  <a:pt x="655" y="12498"/>
                  <a:pt x="630" y="12498"/>
                </a:cubicBezTo>
                <a:cubicBezTo>
                  <a:pt x="606" y="12498"/>
                  <a:pt x="586" y="12518"/>
                  <a:pt x="586" y="12542"/>
                </a:cubicBezTo>
                <a:cubicBezTo>
                  <a:pt x="586" y="12567"/>
                  <a:pt x="553" y="12610"/>
                  <a:pt x="513" y="12640"/>
                </a:cubicBezTo>
                <a:cubicBezTo>
                  <a:pt x="467" y="12673"/>
                  <a:pt x="439" y="12723"/>
                  <a:pt x="439" y="12774"/>
                </a:cubicBezTo>
                <a:cubicBezTo>
                  <a:pt x="439" y="12819"/>
                  <a:pt x="420" y="12866"/>
                  <a:pt x="395" y="12876"/>
                </a:cubicBezTo>
                <a:cubicBezTo>
                  <a:pt x="359" y="12891"/>
                  <a:pt x="352" y="12945"/>
                  <a:pt x="357" y="13143"/>
                </a:cubicBezTo>
                <a:cubicBezTo>
                  <a:pt x="364" y="13371"/>
                  <a:pt x="324" y="13585"/>
                  <a:pt x="256" y="13688"/>
                </a:cubicBezTo>
                <a:cubicBezTo>
                  <a:pt x="243" y="13708"/>
                  <a:pt x="226" y="13825"/>
                  <a:pt x="221" y="13947"/>
                </a:cubicBezTo>
                <a:cubicBezTo>
                  <a:pt x="215" y="14069"/>
                  <a:pt x="195" y="14211"/>
                  <a:pt x="175" y="14265"/>
                </a:cubicBezTo>
                <a:cubicBezTo>
                  <a:pt x="154" y="14318"/>
                  <a:pt x="128" y="14479"/>
                  <a:pt x="116" y="14622"/>
                </a:cubicBezTo>
                <a:cubicBezTo>
                  <a:pt x="103" y="14765"/>
                  <a:pt x="78" y="14933"/>
                  <a:pt x="61" y="14995"/>
                </a:cubicBezTo>
                <a:cubicBezTo>
                  <a:pt x="44" y="15058"/>
                  <a:pt x="31" y="15138"/>
                  <a:pt x="32" y="15174"/>
                </a:cubicBezTo>
                <a:cubicBezTo>
                  <a:pt x="32" y="15209"/>
                  <a:pt x="24" y="15356"/>
                  <a:pt x="13" y="15498"/>
                </a:cubicBezTo>
                <a:cubicBezTo>
                  <a:pt x="-5" y="15729"/>
                  <a:pt x="-1" y="15771"/>
                  <a:pt x="55" y="15872"/>
                </a:cubicBezTo>
                <a:cubicBezTo>
                  <a:pt x="89" y="15934"/>
                  <a:pt x="136" y="16031"/>
                  <a:pt x="160" y="16087"/>
                </a:cubicBezTo>
                <a:cubicBezTo>
                  <a:pt x="213" y="16213"/>
                  <a:pt x="415" y="16456"/>
                  <a:pt x="467" y="16456"/>
                </a:cubicBezTo>
                <a:cubicBezTo>
                  <a:pt x="488" y="16456"/>
                  <a:pt x="559" y="16514"/>
                  <a:pt x="624" y="16586"/>
                </a:cubicBezTo>
                <a:cubicBezTo>
                  <a:pt x="689" y="16657"/>
                  <a:pt x="755" y="16715"/>
                  <a:pt x="771" y="16715"/>
                </a:cubicBezTo>
                <a:cubicBezTo>
                  <a:pt x="788" y="16715"/>
                  <a:pt x="831" y="16753"/>
                  <a:pt x="870" y="16799"/>
                </a:cubicBezTo>
                <a:cubicBezTo>
                  <a:pt x="935" y="16876"/>
                  <a:pt x="953" y="16880"/>
                  <a:pt x="1109" y="16859"/>
                </a:cubicBezTo>
                <a:cubicBezTo>
                  <a:pt x="1202" y="16847"/>
                  <a:pt x="1291" y="16828"/>
                  <a:pt x="1307" y="16815"/>
                </a:cubicBezTo>
                <a:cubicBezTo>
                  <a:pt x="1323" y="16803"/>
                  <a:pt x="1382" y="16789"/>
                  <a:pt x="1437" y="16785"/>
                </a:cubicBezTo>
                <a:cubicBezTo>
                  <a:pt x="1493" y="16781"/>
                  <a:pt x="1555" y="16763"/>
                  <a:pt x="1576" y="16743"/>
                </a:cubicBezTo>
                <a:cubicBezTo>
                  <a:pt x="1597" y="16724"/>
                  <a:pt x="1634" y="16717"/>
                  <a:pt x="1658" y="16727"/>
                </a:cubicBezTo>
                <a:cubicBezTo>
                  <a:pt x="1682" y="16737"/>
                  <a:pt x="1710" y="16729"/>
                  <a:pt x="1721" y="16711"/>
                </a:cubicBezTo>
                <a:cubicBezTo>
                  <a:pt x="1731" y="16692"/>
                  <a:pt x="1767" y="16685"/>
                  <a:pt x="1799" y="16695"/>
                </a:cubicBezTo>
                <a:cubicBezTo>
                  <a:pt x="1865" y="16714"/>
                  <a:pt x="2182" y="16662"/>
                  <a:pt x="2257" y="16620"/>
                </a:cubicBezTo>
                <a:cubicBezTo>
                  <a:pt x="2374" y="16555"/>
                  <a:pt x="2461" y="16521"/>
                  <a:pt x="2572" y="16493"/>
                </a:cubicBezTo>
                <a:cubicBezTo>
                  <a:pt x="2676" y="16467"/>
                  <a:pt x="2971" y="16360"/>
                  <a:pt x="3130" y="16291"/>
                </a:cubicBezTo>
                <a:cubicBezTo>
                  <a:pt x="3163" y="16277"/>
                  <a:pt x="3322" y="16210"/>
                  <a:pt x="3483" y="16143"/>
                </a:cubicBezTo>
                <a:cubicBezTo>
                  <a:pt x="3645" y="16075"/>
                  <a:pt x="3794" y="16007"/>
                  <a:pt x="3815" y="15990"/>
                </a:cubicBezTo>
                <a:cubicBezTo>
                  <a:pt x="3870" y="15944"/>
                  <a:pt x="3934" y="15801"/>
                  <a:pt x="3954" y="15675"/>
                </a:cubicBezTo>
                <a:cubicBezTo>
                  <a:pt x="3963" y="15615"/>
                  <a:pt x="3984" y="15548"/>
                  <a:pt x="4000" y="15526"/>
                </a:cubicBezTo>
                <a:cubicBezTo>
                  <a:pt x="4018" y="15502"/>
                  <a:pt x="4019" y="15480"/>
                  <a:pt x="4002" y="15468"/>
                </a:cubicBezTo>
                <a:cubicBezTo>
                  <a:pt x="3977" y="15451"/>
                  <a:pt x="4013" y="15290"/>
                  <a:pt x="4061" y="15206"/>
                </a:cubicBezTo>
                <a:cubicBezTo>
                  <a:pt x="4071" y="15188"/>
                  <a:pt x="4090" y="15064"/>
                  <a:pt x="4103" y="14930"/>
                </a:cubicBezTo>
                <a:cubicBezTo>
                  <a:pt x="4128" y="14670"/>
                  <a:pt x="4126" y="14679"/>
                  <a:pt x="4151" y="14606"/>
                </a:cubicBezTo>
                <a:cubicBezTo>
                  <a:pt x="4161" y="14579"/>
                  <a:pt x="4181" y="14484"/>
                  <a:pt x="4198" y="14395"/>
                </a:cubicBezTo>
                <a:cubicBezTo>
                  <a:pt x="4235" y="14193"/>
                  <a:pt x="4301" y="13901"/>
                  <a:pt x="4362" y="13657"/>
                </a:cubicBezTo>
                <a:cubicBezTo>
                  <a:pt x="4387" y="13555"/>
                  <a:pt x="4409" y="13424"/>
                  <a:pt x="4412" y="13365"/>
                </a:cubicBezTo>
                <a:cubicBezTo>
                  <a:pt x="4415" y="13307"/>
                  <a:pt x="4434" y="13178"/>
                  <a:pt x="4454" y="13078"/>
                </a:cubicBezTo>
                <a:cubicBezTo>
                  <a:pt x="4486" y="12914"/>
                  <a:pt x="4484" y="12889"/>
                  <a:pt x="4435" y="12818"/>
                </a:cubicBezTo>
                <a:cubicBezTo>
                  <a:pt x="4405" y="12775"/>
                  <a:pt x="4381" y="12725"/>
                  <a:pt x="4380" y="12705"/>
                </a:cubicBezTo>
                <a:cubicBezTo>
                  <a:pt x="4380" y="12684"/>
                  <a:pt x="4359" y="12659"/>
                  <a:pt x="4334" y="12649"/>
                </a:cubicBezTo>
                <a:cubicBezTo>
                  <a:pt x="4310" y="12639"/>
                  <a:pt x="4292" y="12592"/>
                  <a:pt x="4292" y="12545"/>
                </a:cubicBezTo>
                <a:cubicBezTo>
                  <a:pt x="4292" y="12471"/>
                  <a:pt x="4282" y="12461"/>
                  <a:pt x="4221" y="12477"/>
                </a:cubicBezTo>
                <a:cubicBezTo>
                  <a:pt x="4166" y="12493"/>
                  <a:pt x="4138" y="12477"/>
                  <a:pt x="4097" y="12408"/>
                </a:cubicBezTo>
                <a:cubicBezTo>
                  <a:pt x="4068" y="12359"/>
                  <a:pt x="4043" y="12283"/>
                  <a:pt x="4042" y="12239"/>
                </a:cubicBezTo>
                <a:cubicBezTo>
                  <a:pt x="4041" y="12175"/>
                  <a:pt x="4026" y="12159"/>
                  <a:pt x="3977" y="12164"/>
                </a:cubicBezTo>
                <a:cubicBezTo>
                  <a:pt x="3942" y="12168"/>
                  <a:pt x="3898" y="12149"/>
                  <a:pt x="3878" y="12123"/>
                </a:cubicBezTo>
                <a:cubicBezTo>
                  <a:pt x="3859" y="12096"/>
                  <a:pt x="3828" y="12076"/>
                  <a:pt x="3811" y="12076"/>
                </a:cubicBezTo>
                <a:cubicBezTo>
                  <a:pt x="3794" y="12076"/>
                  <a:pt x="3751" y="12045"/>
                  <a:pt x="3715" y="12007"/>
                </a:cubicBezTo>
                <a:cubicBezTo>
                  <a:pt x="3678" y="11969"/>
                  <a:pt x="3617" y="11935"/>
                  <a:pt x="3580" y="11933"/>
                </a:cubicBezTo>
                <a:cubicBezTo>
                  <a:pt x="3543" y="11930"/>
                  <a:pt x="3514" y="11912"/>
                  <a:pt x="3517" y="11893"/>
                </a:cubicBezTo>
                <a:cubicBezTo>
                  <a:pt x="3520" y="11873"/>
                  <a:pt x="3415" y="11863"/>
                  <a:pt x="3301" y="11863"/>
                </a:cubicBezTo>
                <a:close/>
                <a:moveTo>
                  <a:pt x="15322" y="15617"/>
                </a:moveTo>
                <a:cubicBezTo>
                  <a:pt x="15299" y="15621"/>
                  <a:pt x="15277" y="15635"/>
                  <a:pt x="15261" y="15656"/>
                </a:cubicBezTo>
                <a:cubicBezTo>
                  <a:pt x="15243" y="15680"/>
                  <a:pt x="15175" y="15702"/>
                  <a:pt x="15110" y="15705"/>
                </a:cubicBezTo>
                <a:cubicBezTo>
                  <a:pt x="15045" y="15707"/>
                  <a:pt x="14970" y="15721"/>
                  <a:pt x="14941" y="15737"/>
                </a:cubicBezTo>
                <a:cubicBezTo>
                  <a:pt x="14843" y="15792"/>
                  <a:pt x="14612" y="15837"/>
                  <a:pt x="14526" y="15818"/>
                </a:cubicBezTo>
                <a:cubicBezTo>
                  <a:pt x="14454" y="15802"/>
                  <a:pt x="14440" y="15809"/>
                  <a:pt x="14444" y="15858"/>
                </a:cubicBezTo>
                <a:cubicBezTo>
                  <a:pt x="14447" y="15901"/>
                  <a:pt x="14420" y="15923"/>
                  <a:pt x="14345" y="15939"/>
                </a:cubicBezTo>
                <a:cubicBezTo>
                  <a:pt x="14288" y="15950"/>
                  <a:pt x="14202" y="15977"/>
                  <a:pt x="14154" y="15999"/>
                </a:cubicBezTo>
                <a:cubicBezTo>
                  <a:pt x="14105" y="16021"/>
                  <a:pt x="14006" y="16046"/>
                  <a:pt x="13933" y="16055"/>
                </a:cubicBezTo>
                <a:cubicBezTo>
                  <a:pt x="13855" y="16064"/>
                  <a:pt x="13783" y="16094"/>
                  <a:pt x="13757" y="16129"/>
                </a:cubicBezTo>
                <a:cubicBezTo>
                  <a:pt x="13732" y="16161"/>
                  <a:pt x="13673" y="16196"/>
                  <a:pt x="13624" y="16205"/>
                </a:cubicBezTo>
                <a:cubicBezTo>
                  <a:pt x="13576" y="16215"/>
                  <a:pt x="13470" y="16241"/>
                  <a:pt x="13389" y="16261"/>
                </a:cubicBezTo>
                <a:cubicBezTo>
                  <a:pt x="13308" y="16281"/>
                  <a:pt x="13227" y="16301"/>
                  <a:pt x="13206" y="16305"/>
                </a:cubicBezTo>
                <a:cubicBezTo>
                  <a:pt x="13186" y="16309"/>
                  <a:pt x="13154" y="16330"/>
                  <a:pt x="13135" y="16351"/>
                </a:cubicBezTo>
                <a:cubicBezTo>
                  <a:pt x="13116" y="16373"/>
                  <a:pt x="13082" y="16391"/>
                  <a:pt x="13063" y="16391"/>
                </a:cubicBezTo>
                <a:cubicBezTo>
                  <a:pt x="13044" y="16391"/>
                  <a:pt x="13013" y="16414"/>
                  <a:pt x="12992" y="16442"/>
                </a:cubicBezTo>
                <a:cubicBezTo>
                  <a:pt x="12971" y="16469"/>
                  <a:pt x="12937" y="16483"/>
                  <a:pt x="12916" y="16474"/>
                </a:cubicBezTo>
                <a:cubicBezTo>
                  <a:pt x="12872" y="16456"/>
                  <a:pt x="12725" y="16532"/>
                  <a:pt x="12725" y="16574"/>
                </a:cubicBezTo>
                <a:cubicBezTo>
                  <a:pt x="12725" y="16589"/>
                  <a:pt x="12696" y="16634"/>
                  <a:pt x="12662" y="16674"/>
                </a:cubicBezTo>
                <a:cubicBezTo>
                  <a:pt x="12628" y="16714"/>
                  <a:pt x="12611" y="16748"/>
                  <a:pt x="12624" y="16748"/>
                </a:cubicBezTo>
                <a:cubicBezTo>
                  <a:pt x="12637" y="16748"/>
                  <a:pt x="12632" y="16770"/>
                  <a:pt x="12612" y="16797"/>
                </a:cubicBezTo>
                <a:cubicBezTo>
                  <a:pt x="12592" y="16823"/>
                  <a:pt x="12585" y="16845"/>
                  <a:pt x="12599" y="16845"/>
                </a:cubicBezTo>
                <a:cubicBezTo>
                  <a:pt x="12613" y="16846"/>
                  <a:pt x="12601" y="16867"/>
                  <a:pt x="12572" y="16892"/>
                </a:cubicBezTo>
                <a:cubicBezTo>
                  <a:pt x="12538" y="16920"/>
                  <a:pt x="12515" y="16984"/>
                  <a:pt x="12511" y="17066"/>
                </a:cubicBezTo>
                <a:cubicBezTo>
                  <a:pt x="12507" y="17136"/>
                  <a:pt x="12490" y="17216"/>
                  <a:pt x="12471" y="17242"/>
                </a:cubicBezTo>
                <a:cubicBezTo>
                  <a:pt x="12452" y="17267"/>
                  <a:pt x="12422" y="17389"/>
                  <a:pt x="12406" y="17513"/>
                </a:cubicBezTo>
                <a:cubicBezTo>
                  <a:pt x="12390" y="17637"/>
                  <a:pt x="12357" y="17793"/>
                  <a:pt x="12332" y="17858"/>
                </a:cubicBezTo>
                <a:cubicBezTo>
                  <a:pt x="12307" y="17924"/>
                  <a:pt x="12288" y="18013"/>
                  <a:pt x="12288" y="18053"/>
                </a:cubicBezTo>
                <a:cubicBezTo>
                  <a:pt x="12288" y="18140"/>
                  <a:pt x="12207" y="18400"/>
                  <a:pt x="12164" y="18457"/>
                </a:cubicBezTo>
                <a:cubicBezTo>
                  <a:pt x="12148" y="18478"/>
                  <a:pt x="12144" y="18511"/>
                  <a:pt x="12154" y="18529"/>
                </a:cubicBezTo>
                <a:cubicBezTo>
                  <a:pt x="12163" y="18546"/>
                  <a:pt x="12158" y="18568"/>
                  <a:pt x="12141" y="18580"/>
                </a:cubicBezTo>
                <a:cubicBezTo>
                  <a:pt x="12124" y="18591"/>
                  <a:pt x="12117" y="18615"/>
                  <a:pt x="12126" y="18631"/>
                </a:cubicBezTo>
                <a:cubicBezTo>
                  <a:pt x="12135" y="18646"/>
                  <a:pt x="12122" y="18711"/>
                  <a:pt x="12097" y="18777"/>
                </a:cubicBezTo>
                <a:cubicBezTo>
                  <a:pt x="12072" y="18842"/>
                  <a:pt x="12053" y="18928"/>
                  <a:pt x="12053" y="18967"/>
                </a:cubicBezTo>
                <a:cubicBezTo>
                  <a:pt x="12053" y="19006"/>
                  <a:pt x="12039" y="19054"/>
                  <a:pt x="12021" y="19073"/>
                </a:cubicBezTo>
                <a:cubicBezTo>
                  <a:pt x="11984" y="19114"/>
                  <a:pt x="11964" y="19220"/>
                  <a:pt x="11944" y="19488"/>
                </a:cubicBezTo>
                <a:cubicBezTo>
                  <a:pt x="11935" y="19595"/>
                  <a:pt x="11915" y="19701"/>
                  <a:pt x="11899" y="19723"/>
                </a:cubicBezTo>
                <a:cubicBezTo>
                  <a:pt x="11880" y="19749"/>
                  <a:pt x="11891" y="19780"/>
                  <a:pt x="11933" y="19820"/>
                </a:cubicBezTo>
                <a:cubicBezTo>
                  <a:pt x="11967" y="19852"/>
                  <a:pt x="11994" y="19899"/>
                  <a:pt x="11994" y="19927"/>
                </a:cubicBezTo>
                <a:cubicBezTo>
                  <a:pt x="11994" y="19987"/>
                  <a:pt x="12311" y="20364"/>
                  <a:pt x="12385" y="20393"/>
                </a:cubicBezTo>
                <a:cubicBezTo>
                  <a:pt x="12414" y="20404"/>
                  <a:pt x="12431" y="20428"/>
                  <a:pt x="12420" y="20446"/>
                </a:cubicBezTo>
                <a:cubicBezTo>
                  <a:pt x="12410" y="20464"/>
                  <a:pt x="12420" y="20478"/>
                  <a:pt x="12444" y="20478"/>
                </a:cubicBezTo>
                <a:cubicBezTo>
                  <a:pt x="12467" y="20478"/>
                  <a:pt x="12503" y="20500"/>
                  <a:pt x="12523" y="20527"/>
                </a:cubicBezTo>
                <a:cubicBezTo>
                  <a:pt x="12544" y="20554"/>
                  <a:pt x="12606" y="20600"/>
                  <a:pt x="12662" y="20629"/>
                </a:cubicBezTo>
                <a:cubicBezTo>
                  <a:pt x="12718" y="20658"/>
                  <a:pt x="12775" y="20715"/>
                  <a:pt x="12788" y="20754"/>
                </a:cubicBezTo>
                <a:cubicBezTo>
                  <a:pt x="12806" y="20807"/>
                  <a:pt x="12838" y="20826"/>
                  <a:pt x="12910" y="20828"/>
                </a:cubicBezTo>
                <a:cubicBezTo>
                  <a:pt x="12967" y="20830"/>
                  <a:pt x="13021" y="20853"/>
                  <a:pt x="13038" y="20884"/>
                </a:cubicBezTo>
                <a:cubicBezTo>
                  <a:pt x="13080" y="20961"/>
                  <a:pt x="13417" y="20934"/>
                  <a:pt x="13580" y="20840"/>
                </a:cubicBezTo>
                <a:cubicBezTo>
                  <a:pt x="13646" y="20802"/>
                  <a:pt x="13721" y="20770"/>
                  <a:pt x="13746" y="20770"/>
                </a:cubicBezTo>
                <a:cubicBezTo>
                  <a:pt x="13771" y="20770"/>
                  <a:pt x="13834" y="20734"/>
                  <a:pt x="13887" y="20689"/>
                </a:cubicBezTo>
                <a:cubicBezTo>
                  <a:pt x="13940" y="20645"/>
                  <a:pt x="14024" y="20599"/>
                  <a:pt x="14076" y="20587"/>
                </a:cubicBezTo>
                <a:cubicBezTo>
                  <a:pt x="14127" y="20576"/>
                  <a:pt x="14176" y="20554"/>
                  <a:pt x="14185" y="20539"/>
                </a:cubicBezTo>
                <a:cubicBezTo>
                  <a:pt x="14194" y="20523"/>
                  <a:pt x="14238" y="20511"/>
                  <a:pt x="14282" y="20511"/>
                </a:cubicBezTo>
                <a:cubicBezTo>
                  <a:pt x="14325" y="20511"/>
                  <a:pt x="14397" y="20489"/>
                  <a:pt x="14444" y="20462"/>
                </a:cubicBezTo>
                <a:cubicBezTo>
                  <a:pt x="14490" y="20435"/>
                  <a:pt x="14545" y="20413"/>
                  <a:pt x="14565" y="20413"/>
                </a:cubicBezTo>
                <a:cubicBezTo>
                  <a:pt x="14586" y="20413"/>
                  <a:pt x="14660" y="20364"/>
                  <a:pt x="14731" y="20304"/>
                </a:cubicBezTo>
                <a:cubicBezTo>
                  <a:pt x="14873" y="20185"/>
                  <a:pt x="15189" y="20009"/>
                  <a:pt x="15250" y="20015"/>
                </a:cubicBezTo>
                <a:cubicBezTo>
                  <a:pt x="15271" y="20017"/>
                  <a:pt x="15331" y="19974"/>
                  <a:pt x="15383" y="19922"/>
                </a:cubicBezTo>
                <a:cubicBezTo>
                  <a:pt x="15449" y="19854"/>
                  <a:pt x="15495" y="19833"/>
                  <a:pt x="15542" y="19845"/>
                </a:cubicBezTo>
                <a:cubicBezTo>
                  <a:pt x="15587" y="19858"/>
                  <a:pt x="15626" y="19841"/>
                  <a:pt x="15660" y="19797"/>
                </a:cubicBezTo>
                <a:cubicBezTo>
                  <a:pt x="15688" y="19761"/>
                  <a:pt x="15729" y="19732"/>
                  <a:pt x="15750" y="19732"/>
                </a:cubicBezTo>
                <a:cubicBezTo>
                  <a:pt x="15772" y="19732"/>
                  <a:pt x="15782" y="19720"/>
                  <a:pt x="15773" y="19704"/>
                </a:cubicBezTo>
                <a:cubicBezTo>
                  <a:pt x="15764" y="19688"/>
                  <a:pt x="15803" y="19629"/>
                  <a:pt x="15860" y="19574"/>
                </a:cubicBezTo>
                <a:cubicBezTo>
                  <a:pt x="15916" y="19519"/>
                  <a:pt x="15963" y="19465"/>
                  <a:pt x="15963" y="19454"/>
                </a:cubicBezTo>
                <a:cubicBezTo>
                  <a:pt x="15963" y="19442"/>
                  <a:pt x="15980" y="19387"/>
                  <a:pt x="16002" y="19331"/>
                </a:cubicBezTo>
                <a:cubicBezTo>
                  <a:pt x="16025" y="19274"/>
                  <a:pt x="16059" y="19141"/>
                  <a:pt x="16080" y="19034"/>
                </a:cubicBezTo>
                <a:cubicBezTo>
                  <a:pt x="16101" y="18927"/>
                  <a:pt x="16130" y="18826"/>
                  <a:pt x="16143" y="18809"/>
                </a:cubicBezTo>
                <a:cubicBezTo>
                  <a:pt x="16157" y="18792"/>
                  <a:pt x="16168" y="18731"/>
                  <a:pt x="16168" y="18675"/>
                </a:cubicBezTo>
                <a:cubicBezTo>
                  <a:pt x="16168" y="18618"/>
                  <a:pt x="16188" y="18556"/>
                  <a:pt x="16210" y="18535"/>
                </a:cubicBezTo>
                <a:cubicBezTo>
                  <a:pt x="16234" y="18514"/>
                  <a:pt x="16251" y="18438"/>
                  <a:pt x="16250" y="18359"/>
                </a:cubicBezTo>
                <a:cubicBezTo>
                  <a:pt x="16250" y="18284"/>
                  <a:pt x="16271" y="18159"/>
                  <a:pt x="16299" y="18079"/>
                </a:cubicBezTo>
                <a:cubicBezTo>
                  <a:pt x="16326" y="17998"/>
                  <a:pt x="16362" y="17842"/>
                  <a:pt x="16376" y="17731"/>
                </a:cubicBezTo>
                <a:cubicBezTo>
                  <a:pt x="16390" y="17620"/>
                  <a:pt x="16426" y="17474"/>
                  <a:pt x="16456" y="17406"/>
                </a:cubicBezTo>
                <a:cubicBezTo>
                  <a:pt x="16541" y="17219"/>
                  <a:pt x="16539" y="16928"/>
                  <a:pt x="16452" y="16741"/>
                </a:cubicBezTo>
                <a:cubicBezTo>
                  <a:pt x="16399" y="16627"/>
                  <a:pt x="16389" y="16581"/>
                  <a:pt x="16414" y="16551"/>
                </a:cubicBezTo>
                <a:cubicBezTo>
                  <a:pt x="16439" y="16521"/>
                  <a:pt x="16440" y="16517"/>
                  <a:pt x="16414" y="16532"/>
                </a:cubicBezTo>
                <a:cubicBezTo>
                  <a:pt x="16370" y="16560"/>
                  <a:pt x="15828" y="16075"/>
                  <a:pt x="15839" y="16018"/>
                </a:cubicBezTo>
                <a:cubicBezTo>
                  <a:pt x="15843" y="15992"/>
                  <a:pt x="15807" y="15964"/>
                  <a:pt x="15750" y="15950"/>
                </a:cubicBezTo>
                <a:cubicBezTo>
                  <a:pt x="15616" y="15918"/>
                  <a:pt x="15426" y="15780"/>
                  <a:pt x="15444" y="15728"/>
                </a:cubicBezTo>
                <a:cubicBezTo>
                  <a:pt x="15469" y="15656"/>
                  <a:pt x="15390" y="15602"/>
                  <a:pt x="15322" y="15617"/>
                </a:cubicBezTo>
                <a:close/>
                <a:moveTo>
                  <a:pt x="7786" y="15846"/>
                </a:moveTo>
                <a:cubicBezTo>
                  <a:pt x="7631" y="15837"/>
                  <a:pt x="7368" y="15872"/>
                  <a:pt x="7317" y="15923"/>
                </a:cubicBezTo>
                <a:cubicBezTo>
                  <a:pt x="7291" y="15949"/>
                  <a:pt x="7256" y="15968"/>
                  <a:pt x="7242" y="15964"/>
                </a:cubicBezTo>
                <a:cubicBezTo>
                  <a:pt x="7197" y="15953"/>
                  <a:pt x="7010" y="16059"/>
                  <a:pt x="7025" y="16087"/>
                </a:cubicBezTo>
                <a:cubicBezTo>
                  <a:pt x="7034" y="16102"/>
                  <a:pt x="7010" y="16119"/>
                  <a:pt x="6973" y="16124"/>
                </a:cubicBezTo>
                <a:cubicBezTo>
                  <a:pt x="6936" y="16130"/>
                  <a:pt x="6885" y="16171"/>
                  <a:pt x="6859" y="16215"/>
                </a:cubicBezTo>
                <a:cubicBezTo>
                  <a:pt x="6824" y="16274"/>
                  <a:pt x="6797" y="16289"/>
                  <a:pt x="6750" y="16273"/>
                </a:cubicBezTo>
                <a:cubicBezTo>
                  <a:pt x="6699" y="16255"/>
                  <a:pt x="6694" y="16260"/>
                  <a:pt x="6723" y="16298"/>
                </a:cubicBezTo>
                <a:cubicBezTo>
                  <a:pt x="6751" y="16336"/>
                  <a:pt x="6739" y="16361"/>
                  <a:pt x="6658" y="16433"/>
                </a:cubicBezTo>
                <a:cubicBezTo>
                  <a:pt x="6603" y="16481"/>
                  <a:pt x="6549" y="16521"/>
                  <a:pt x="6538" y="16521"/>
                </a:cubicBezTo>
                <a:cubicBezTo>
                  <a:pt x="6505" y="16521"/>
                  <a:pt x="6380" y="16641"/>
                  <a:pt x="6395" y="16658"/>
                </a:cubicBezTo>
                <a:cubicBezTo>
                  <a:pt x="6412" y="16677"/>
                  <a:pt x="6063" y="17040"/>
                  <a:pt x="6028" y="17040"/>
                </a:cubicBezTo>
                <a:cubicBezTo>
                  <a:pt x="6014" y="17040"/>
                  <a:pt x="5996" y="17069"/>
                  <a:pt x="5988" y="17105"/>
                </a:cubicBezTo>
                <a:cubicBezTo>
                  <a:pt x="5979" y="17141"/>
                  <a:pt x="5961" y="17167"/>
                  <a:pt x="5948" y="17163"/>
                </a:cubicBezTo>
                <a:cubicBezTo>
                  <a:pt x="5934" y="17159"/>
                  <a:pt x="5850" y="17240"/>
                  <a:pt x="5761" y="17341"/>
                </a:cubicBezTo>
                <a:cubicBezTo>
                  <a:pt x="5672" y="17443"/>
                  <a:pt x="5583" y="17527"/>
                  <a:pt x="5563" y="17527"/>
                </a:cubicBezTo>
                <a:cubicBezTo>
                  <a:pt x="5543" y="17527"/>
                  <a:pt x="5525" y="17548"/>
                  <a:pt x="5525" y="17576"/>
                </a:cubicBezTo>
                <a:cubicBezTo>
                  <a:pt x="5525" y="17603"/>
                  <a:pt x="5491" y="17639"/>
                  <a:pt x="5450" y="17657"/>
                </a:cubicBezTo>
                <a:cubicBezTo>
                  <a:pt x="5408" y="17674"/>
                  <a:pt x="5385" y="17703"/>
                  <a:pt x="5395" y="17722"/>
                </a:cubicBezTo>
                <a:cubicBezTo>
                  <a:pt x="5406" y="17740"/>
                  <a:pt x="5391" y="17792"/>
                  <a:pt x="5364" y="17838"/>
                </a:cubicBezTo>
                <a:cubicBezTo>
                  <a:pt x="5293" y="17956"/>
                  <a:pt x="5283" y="18164"/>
                  <a:pt x="5341" y="18297"/>
                </a:cubicBezTo>
                <a:cubicBezTo>
                  <a:pt x="5367" y="18358"/>
                  <a:pt x="5385" y="18474"/>
                  <a:pt x="5383" y="18554"/>
                </a:cubicBezTo>
                <a:cubicBezTo>
                  <a:pt x="5380" y="18634"/>
                  <a:pt x="5396" y="18745"/>
                  <a:pt x="5418" y="18802"/>
                </a:cubicBezTo>
                <a:cubicBezTo>
                  <a:pt x="5440" y="18859"/>
                  <a:pt x="5475" y="18948"/>
                  <a:pt x="5496" y="19001"/>
                </a:cubicBezTo>
                <a:cubicBezTo>
                  <a:pt x="5517" y="19055"/>
                  <a:pt x="5531" y="19146"/>
                  <a:pt x="5528" y="19203"/>
                </a:cubicBezTo>
                <a:cubicBezTo>
                  <a:pt x="5524" y="19260"/>
                  <a:pt x="5540" y="19340"/>
                  <a:pt x="5561" y="19382"/>
                </a:cubicBezTo>
                <a:cubicBezTo>
                  <a:pt x="5582" y="19423"/>
                  <a:pt x="5599" y="19471"/>
                  <a:pt x="5601" y="19488"/>
                </a:cubicBezTo>
                <a:cubicBezTo>
                  <a:pt x="5603" y="19506"/>
                  <a:pt x="5611" y="19543"/>
                  <a:pt x="5620" y="19569"/>
                </a:cubicBezTo>
                <a:cubicBezTo>
                  <a:pt x="5629" y="19596"/>
                  <a:pt x="5649" y="19677"/>
                  <a:pt x="5666" y="19748"/>
                </a:cubicBezTo>
                <a:cubicBezTo>
                  <a:pt x="5683" y="19819"/>
                  <a:pt x="5712" y="19939"/>
                  <a:pt x="5729" y="20012"/>
                </a:cubicBezTo>
                <a:cubicBezTo>
                  <a:pt x="5747" y="20086"/>
                  <a:pt x="5761" y="20189"/>
                  <a:pt x="5761" y="20242"/>
                </a:cubicBezTo>
                <a:cubicBezTo>
                  <a:pt x="5761" y="20295"/>
                  <a:pt x="5782" y="20383"/>
                  <a:pt x="5807" y="20439"/>
                </a:cubicBezTo>
                <a:cubicBezTo>
                  <a:pt x="5832" y="20494"/>
                  <a:pt x="5856" y="20614"/>
                  <a:pt x="5862" y="20703"/>
                </a:cubicBezTo>
                <a:cubicBezTo>
                  <a:pt x="5867" y="20793"/>
                  <a:pt x="5902" y="20931"/>
                  <a:pt x="5937" y="21012"/>
                </a:cubicBezTo>
                <a:cubicBezTo>
                  <a:pt x="6002" y="21160"/>
                  <a:pt x="6173" y="21355"/>
                  <a:pt x="6240" y="21355"/>
                </a:cubicBezTo>
                <a:cubicBezTo>
                  <a:pt x="6260" y="21355"/>
                  <a:pt x="6308" y="21378"/>
                  <a:pt x="6347" y="21408"/>
                </a:cubicBezTo>
                <a:cubicBezTo>
                  <a:pt x="6386" y="21438"/>
                  <a:pt x="6452" y="21468"/>
                  <a:pt x="6492" y="21473"/>
                </a:cubicBezTo>
                <a:cubicBezTo>
                  <a:pt x="6532" y="21478"/>
                  <a:pt x="6583" y="21490"/>
                  <a:pt x="6609" y="21503"/>
                </a:cubicBezTo>
                <a:cubicBezTo>
                  <a:pt x="6636" y="21516"/>
                  <a:pt x="6678" y="21523"/>
                  <a:pt x="6704" y="21519"/>
                </a:cubicBezTo>
                <a:cubicBezTo>
                  <a:pt x="6730" y="21516"/>
                  <a:pt x="6766" y="21533"/>
                  <a:pt x="6784" y="21556"/>
                </a:cubicBezTo>
                <a:cubicBezTo>
                  <a:pt x="6805" y="21585"/>
                  <a:pt x="6872" y="21597"/>
                  <a:pt x="6986" y="21591"/>
                </a:cubicBezTo>
                <a:cubicBezTo>
                  <a:pt x="7080" y="21586"/>
                  <a:pt x="7253" y="21580"/>
                  <a:pt x="7370" y="21580"/>
                </a:cubicBezTo>
                <a:cubicBezTo>
                  <a:pt x="7487" y="21579"/>
                  <a:pt x="7589" y="21564"/>
                  <a:pt x="7599" y="21547"/>
                </a:cubicBezTo>
                <a:cubicBezTo>
                  <a:pt x="7609" y="21530"/>
                  <a:pt x="7676" y="21517"/>
                  <a:pt x="7750" y="21517"/>
                </a:cubicBezTo>
                <a:cubicBezTo>
                  <a:pt x="7867" y="21517"/>
                  <a:pt x="7880" y="21509"/>
                  <a:pt x="7847" y="21466"/>
                </a:cubicBezTo>
                <a:cubicBezTo>
                  <a:pt x="7815" y="21424"/>
                  <a:pt x="7823" y="21412"/>
                  <a:pt x="7899" y="21380"/>
                </a:cubicBezTo>
                <a:cubicBezTo>
                  <a:pt x="7958" y="21356"/>
                  <a:pt x="7996" y="21314"/>
                  <a:pt x="8007" y="21260"/>
                </a:cubicBezTo>
                <a:cubicBezTo>
                  <a:pt x="8016" y="21214"/>
                  <a:pt x="8097" y="21088"/>
                  <a:pt x="8187" y="20981"/>
                </a:cubicBezTo>
                <a:cubicBezTo>
                  <a:pt x="8278" y="20874"/>
                  <a:pt x="8467" y="20649"/>
                  <a:pt x="8607" y="20481"/>
                </a:cubicBezTo>
                <a:cubicBezTo>
                  <a:pt x="8748" y="20313"/>
                  <a:pt x="8971" y="20050"/>
                  <a:pt x="9105" y="19896"/>
                </a:cubicBezTo>
                <a:cubicBezTo>
                  <a:pt x="9239" y="19743"/>
                  <a:pt x="9356" y="19582"/>
                  <a:pt x="9366" y="19537"/>
                </a:cubicBezTo>
                <a:cubicBezTo>
                  <a:pt x="9375" y="19492"/>
                  <a:pt x="9402" y="19442"/>
                  <a:pt x="9423" y="19423"/>
                </a:cubicBezTo>
                <a:cubicBezTo>
                  <a:pt x="9527" y="19330"/>
                  <a:pt x="9527" y="18853"/>
                  <a:pt x="9423" y="18352"/>
                </a:cubicBezTo>
                <a:cubicBezTo>
                  <a:pt x="9397" y="18227"/>
                  <a:pt x="9362" y="18025"/>
                  <a:pt x="9345" y="17900"/>
                </a:cubicBezTo>
                <a:cubicBezTo>
                  <a:pt x="9328" y="17775"/>
                  <a:pt x="9299" y="17654"/>
                  <a:pt x="9282" y="17631"/>
                </a:cubicBezTo>
                <a:cubicBezTo>
                  <a:pt x="9265" y="17609"/>
                  <a:pt x="9261" y="17592"/>
                  <a:pt x="9273" y="17592"/>
                </a:cubicBezTo>
                <a:cubicBezTo>
                  <a:pt x="9285" y="17592"/>
                  <a:pt x="9282" y="17572"/>
                  <a:pt x="9265" y="17550"/>
                </a:cubicBezTo>
                <a:cubicBezTo>
                  <a:pt x="9248" y="17528"/>
                  <a:pt x="9227" y="17460"/>
                  <a:pt x="9217" y="17397"/>
                </a:cubicBezTo>
                <a:cubicBezTo>
                  <a:pt x="9083" y="16625"/>
                  <a:pt x="9011" y="16415"/>
                  <a:pt x="8788" y="16143"/>
                </a:cubicBezTo>
                <a:cubicBezTo>
                  <a:pt x="8711" y="16049"/>
                  <a:pt x="8658" y="16016"/>
                  <a:pt x="8584" y="16011"/>
                </a:cubicBezTo>
                <a:cubicBezTo>
                  <a:pt x="8529" y="16007"/>
                  <a:pt x="8471" y="15987"/>
                  <a:pt x="8454" y="15969"/>
                </a:cubicBezTo>
                <a:cubicBezTo>
                  <a:pt x="8437" y="15951"/>
                  <a:pt x="8376" y="15936"/>
                  <a:pt x="8315" y="15936"/>
                </a:cubicBezTo>
                <a:cubicBezTo>
                  <a:pt x="8255" y="15936"/>
                  <a:pt x="8197" y="15922"/>
                  <a:pt x="8187" y="15904"/>
                </a:cubicBezTo>
                <a:cubicBezTo>
                  <a:pt x="8177" y="15885"/>
                  <a:pt x="8119" y="15881"/>
                  <a:pt x="8053" y="15892"/>
                </a:cubicBezTo>
                <a:cubicBezTo>
                  <a:pt x="7978" y="15906"/>
                  <a:pt x="7920" y="15898"/>
                  <a:pt x="7891" y="15872"/>
                </a:cubicBezTo>
                <a:cubicBezTo>
                  <a:pt x="7876" y="15858"/>
                  <a:pt x="7837" y="15849"/>
                  <a:pt x="7786" y="1584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Voting + Crypt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Voting + Cryptography</a:t>
            </a:r>
          </a:p>
        </p:txBody>
      </p:sp>
      <p:pic>
        <p:nvPicPr>
          <p:cNvPr id="786" name="electionguard.pdf" descr="electionguard.pdf"/>
          <p:cNvPicPr>
            <a:picLocks noChangeAspect="1"/>
          </p:cNvPicPr>
          <p:nvPr/>
        </p:nvPicPr>
        <p:blipFill>
          <a:blip r:embed="rId2">
            <a:extLst/>
          </a:blip>
          <a:srcRect l="0" t="9051" r="0" b="0"/>
          <a:stretch>
            <a:fillRect/>
          </a:stretch>
        </p:blipFill>
        <p:spPr>
          <a:xfrm>
            <a:off x="1951852" y="1772108"/>
            <a:ext cx="12421762" cy="18607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How not to do e2e crypt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</a:t>
            </a:r>
            <a:r>
              <a:rPr i="1"/>
              <a:t>not</a:t>
            </a:r>
            <a:r>
              <a:t> to do e2e cryptography</a:t>
            </a:r>
          </a:p>
        </p:txBody>
      </p:sp>
      <p:pic>
        <p:nvPicPr>
          <p:cNvPr id="789" name="UniversalVerifiabilitySwissPost.pdf" descr="UniversalVerifiabilitySwissPos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4810" y="468758"/>
            <a:ext cx="6588990" cy="9318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PIT2 (1).pdf" descr="PIT2 (1)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8890" y="556112"/>
            <a:ext cx="6465458" cy="914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Swiss Post’s e-voting system pulled for May votes - SWI swissinfo.ch.pdf" descr="Swiss Post’s e-voting system pulled for May votes - SWI swissinfo.c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82673" y="1657990"/>
            <a:ext cx="5546182" cy="7177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Will ElectionGuard be be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Will ElectionGuard be better?</a:t>
            </a:r>
          </a:p>
        </p:txBody>
      </p:sp>
      <p:sp>
        <p:nvSpPr>
          <p:cNvPr id="794" name="Talented engineers &amp; researchers from Microsoft Research, others (including Wallach)…"/>
          <p:cNvSpPr txBox="1"/>
          <p:nvPr>
            <p:ph type="body" idx="1"/>
          </p:nvPr>
        </p:nvSpPr>
        <p:spPr>
          <a:xfrm>
            <a:off x="599855" y="2159000"/>
            <a:ext cx="15521937" cy="6628363"/>
          </a:xfrm>
          <a:prstGeom prst="rect">
            <a:avLst/>
          </a:prstGeom>
        </p:spPr>
        <p:txBody>
          <a:bodyPr/>
          <a:lstStyle/>
          <a:p>
            <a:pPr defTabSz="467783">
              <a:spcBef>
                <a:spcPts val="2000"/>
              </a:spcBef>
              <a:defRPr sz="3060"/>
            </a:pPr>
            <a:r>
              <a:t>Talented engineers &amp; researchers from Microsoft Research, others (including Wallach)</a:t>
            </a:r>
          </a:p>
          <a:p>
            <a:pPr lvl="1" defTabSz="467783">
              <a:spcBef>
                <a:spcPts val="1400"/>
              </a:spcBef>
              <a:defRPr sz="3060"/>
            </a:pPr>
            <a:r>
              <a:t>Multiple current implementations (open source, online)</a:t>
            </a:r>
          </a:p>
          <a:p>
            <a:pPr lvl="2" marL="980407" indent="-408272" defTabSz="467783">
              <a:spcBef>
                <a:spcPts val="1400"/>
              </a:spcBef>
              <a:defRPr sz="3060"/>
            </a:pPr>
            <a:r>
              <a:t>“Complete” implementation in Python</a:t>
            </a:r>
          </a:p>
          <a:p>
            <a:pPr lvl="2" marL="980407" indent="-408272" defTabSz="467783">
              <a:spcBef>
                <a:spcPts val="1400"/>
              </a:spcBef>
              <a:defRPr sz="3060"/>
            </a:pPr>
            <a:r>
              <a:t>“Client-side” implementation in C/C++/C# (with some iOS/Android code as well)</a:t>
            </a:r>
          </a:p>
          <a:p>
            <a:pPr lvl="2" marL="980407" indent="-408272" defTabSz="467783">
              <a:spcBef>
                <a:spcPts val="1400"/>
              </a:spcBef>
              <a:defRPr sz="3060"/>
            </a:pPr>
            <a:r>
              <a:t>“Deprecated” partial implementation in Rust</a:t>
            </a:r>
          </a:p>
          <a:p>
            <a:pPr lvl="1" defTabSz="467783">
              <a:spcBef>
                <a:spcPts val="1400"/>
              </a:spcBef>
              <a:defRPr sz="3060"/>
            </a:pPr>
            <a:r>
              <a:t>Original prototype: plugged into a branch of the VotingWorks BMD</a:t>
            </a:r>
          </a:p>
          <a:p>
            <a:pPr lvl="2" marL="980407" indent="-408272" defTabSz="467783">
              <a:spcBef>
                <a:spcPts val="1400"/>
              </a:spcBef>
              <a:defRPr sz="3060"/>
            </a:pPr>
            <a:r>
              <a:t>Used in a January 2020 pilot election in City of Fulton, Wisconsin</a:t>
            </a:r>
          </a:p>
          <a:p>
            <a:pPr defTabSz="467783">
              <a:spcBef>
                <a:spcPts val="3400"/>
              </a:spcBef>
              <a:defRPr sz="3060"/>
            </a:pPr>
            <a:r>
              <a:t>The ElectionGuard model: open-source, verified libraries</a:t>
            </a:r>
          </a:p>
          <a:p>
            <a:pPr lvl="1" defTabSz="467783">
              <a:spcBef>
                <a:spcPts val="1400"/>
              </a:spcBef>
              <a:defRPr sz="3060"/>
            </a:pPr>
            <a:r>
              <a:t>Targeted outreach to election equipment vendors</a:t>
            </a:r>
          </a:p>
          <a:p>
            <a:pPr defTabSz="467783">
              <a:spcBef>
                <a:spcPts val="3400"/>
              </a:spcBef>
              <a:defRPr sz="3060"/>
            </a:pPr>
            <a:r>
              <a:t>Still requires in-precinct voting</a:t>
            </a:r>
          </a:p>
          <a:p>
            <a:pPr lvl="1" defTabSz="467783">
              <a:spcBef>
                <a:spcPts val="1400"/>
              </a:spcBef>
              <a:defRPr sz="3060"/>
            </a:pPr>
            <a:r>
              <a:t>Sophisticated cryptography doesn’t solve problems with internet voting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Will ElectionGuard be be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Will ElectionGuard be better?</a:t>
            </a:r>
          </a:p>
        </p:txBody>
      </p:sp>
      <p:sp>
        <p:nvSpPr>
          <p:cNvPr id="797" name="Talented researchers from Microsoft Research, others (including Wallach)…"/>
          <p:cNvSpPr txBox="1"/>
          <p:nvPr>
            <p:ph type="body" idx="1"/>
          </p:nvPr>
        </p:nvSpPr>
        <p:spPr>
          <a:xfrm>
            <a:off x="599855" y="2159000"/>
            <a:ext cx="15521937" cy="6628363"/>
          </a:xfrm>
          <a:prstGeom prst="rect">
            <a:avLst/>
          </a:prstGeom>
        </p:spPr>
        <p:txBody>
          <a:bodyPr/>
          <a:lstStyle/>
          <a:p>
            <a:pPr/>
            <a:r>
              <a:t>Talented researchers from Microsoft Research, others (including Wallach)</a:t>
            </a:r>
          </a:p>
          <a:p>
            <a:pPr lvl="1"/>
            <a:r>
              <a:t>Multiple current implementations (open source, on GitHub today)</a:t>
            </a:r>
          </a:p>
          <a:p>
            <a:pPr lvl="1"/>
            <a:r>
              <a:t>Your project 1 (going online tomorrow!) is based on ElectionGuard</a:t>
            </a:r>
          </a:p>
          <a:p>
            <a:pPr>
              <a:spcBef>
                <a:spcPts val="4000"/>
              </a:spcBef>
            </a:pPr>
            <a:r>
              <a:t>The ElectionGuard model: plugins for existing voting machines</a:t>
            </a:r>
          </a:p>
          <a:p>
            <a:pPr lvl="1"/>
            <a:r>
              <a:t>Targeted outreach to election equipment vendors</a:t>
            </a:r>
          </a:p>
          <a:p>
            <a:pPr>
              <a:spcBef>
                <a:spcPts val="4000"/>
              </a:spcBef>
            </a:pPr>
            <a:r>
              <a:t>Still requires in-precinct voting</a:t>
            </a:r>
          </a:p>
          <a:p>
            <a:pPr lvl="1"/>
            <a:r>
              <a:t>Sophisticated cryptography doesn’t solve problems with internet voting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minder: Diffie-Hellman &amp;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Reminder: Diffie-Hellman &amp;</a:t>
            </a:r>
          </a:p>
          <a:p>
            <a:pPr/>
            <a:r>
              <a:t>ElGamal Crypto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odular arithmetic 1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A9BF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Modular arithmetic 101</a:t>
            </a:r>
          </a:p>
        </p:txBody>
      </p:sp>
      <p:sp>
        <p:nvSpPr>
          <p:cNvPr id="171" name="We’re working in  , the integers in [1, p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89796">
              <a:spcBef>
                <a:spcPts val="2100"/>
              </a:spcBef>
              <a:defRPr sz="3204"/>
            </a:pPr>
            <a:r>
              <a:t>We’re working in </a:t>
            </a:r>
            <a14:m>
              <m:oMath>
                <m:sSubSup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bSup>
              </m:oMath>
            </a14:m>
            <a:r>
              <a:t>, the integers in [1, </a:t>
            </a:r>
            <a:r>
              <a:rPr i="1"/>
              <a:t>p</a:t>
            </a:r>
            <a:r>
              <a:t>)</a:t>
            </a:r>
          </a:p>
          <a:p>
            <a:pPr defTabSz="489796">
              <a:spcBef>
                <a:spcPts val="2100"/>
              </a:spcBef>
              <a:defRPr sz="3204"/>
            </a:pPr>
          </a:p>
          <a:p>
            <a:pPr defTabSz="489796">
              <a:spcBef>
                <a:spcPts val="2100"/>
              </a:spcBef>
              <a:defRPr sz="3204"/>
            </a:pPr>
          </a:p>
          <a:p>
            <a:pPr defTabSz="489796">
              <a:spcBef>
                <a:spcPts val="2100"/>
              </a:spcBef>
              <a:defRPr sz="3204"/>
            </a:pPr>
          </a:p>
          <a:p>
            <a:pPr defTabSz="489796">
              <a:spcBef>
                <a:spcPts val="2100"/>
              </a:spcBef>
              <a:defRPr sz="3204"/>
            </a:pPr>
          </a:p>
          <a:p>
            <a:pPr defTabSz="489796">
              <a:spcBef>
                <a:spcPts val="2100"/>
              </a:spcBef>
              <a:defRPr sz="3204"/>
            </a:pPr>
          </a:p>
          <a:p>
            <a:pPr defTabSz="489796">
              <a:spcBef>
                <a:spcPts val="2100"/>
              </a:spcBef>
              <a:defRPr sz="3204"/>
            </a:pPr>
          </a:p>
          <a:p>
            <a:pPr defTabSz="489796">
              <a:spcBef>
                <a:spcPts val="2100"/>
              </a:spcBef>
              <a:defRPr sz="3204"/>
            </a:pPr>
          </a:p>
          <a:p>
            <a:pPr defTabSz="489796">
              <a:spcBef>
                <a:spcPts val="2100"/>
              </a:spcBef>
              <a:defRPr sz="3204"/>
            </a:pPr>
            <a:r>
              <a:t>Note: </a:t>
            </a:r>
            <a14:m>
              <m:oMath>
                <m:sSubSup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bSup>
              </m:oMath>
            </a14:m>
            <a:r>
              <a:t> is closed under multiplication but not addition.</a:t>
            </a:r>
            <a:endParaRPr sz="3600"/>
          </a:p>
        </p:txBody>
      </p:sp>
      <p:pic>
        <p:nvPicPr>
          <p:cNvPr id="17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4812" y="2928937"/>
            <a:ext cx="4107657" cy="364331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Forbidden!"/>
          <p:cNvSpPr txBox="1"/>
          <p:nvPr/>
        </p:nvSpPr>
        <p:spPr>
          <a:xfrm>
            <a:off x="10439868" y="4070746"/>
            <a:ext cx="222839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47687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Forbidden!</a:t>
            </a:r>
          </a:p>
        </p:txBody>
      </p:sp>
      <p:sp>
        <p:nvSpPr>
          <p:cNvPr id="174" name="Line"/>
          <p:cNvSpPr/>
          <p:nvPr/>
        </p:nvSpPr>
        <p:spPr>
          <a:xfrm flipV="1">
            <a:off x="9617909" y="4372754"/>
            <a:ext cx="690005" cy="684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28625">
              <a:defRPr b="0" spc="0"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dular arithmetic 1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A9BF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Modular arithmetic 101</a:t>
            </a:r>
          </a:p>
        </p:txBody>
      </p:sp>
      <p:sp>
        <p:nvSpPr>
          <p:cNvPr id="179" name="In  , we want to find generators such tha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</a:t>
            </a:r>
            <a14:m>
              <m:oMath>
                <m:sSubSup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sub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bSup>
              </m:oMath>
            </a14:m>
            <a:r>
              <a:t>, we want to find </a:t>
            </a:r>
            <a:r>
              <a:rPr i="1"/>
              <a:t>generators</a:t>
            </a:r>
            <a:r>
              <a:t> such that </a:t>
            </a:r>
            <a14:m>
              <m:oMath>
                <m:s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</a:p>
          <a:p>
            <a:pPr/>
            <a:r>
              <a:t>cover all the elements in the group.</a:t>
            </a:r>
          </a:p>
          <a:p>
            <a:pPr/>
          </a:p>
          <a:p>
            <a:pPr/>
            <a:r>
              <a:t>Example, for </a:t>
            </a:r>
            <a:r>
              <a:rPr i="1"/>
              <a:t>p</a:t>
            </a:r>
            <a:r>
              <a:t>=7:</a:t>
            </a:r>
          </a:p>
          <a:p>
            <a:pPr lvl="1"/>
            <a:r>
              <a:rPr i="1">
                <a:latin typeface="+mn-lt"/>
                <a:ea typeface="+mn-ea"/>
                <a:cs typeface="+mn-cs"/>
                <a:sym typeface="Roboto"/>
              </a:rPr>
              <a:t>g</a:t>
            </a:r>
            <a:r>
              <a:t>=2 is not a generator, but </a:t>
            </a:r>
            <a:r>
              <a:rPr i="1">
                <a:latin typeface="+mn-lt"/>
                <a:ea typeface="+mn-ea"/>
                <a:cs typeface="+mn-cs"/>
                <a:sym typeface="Roboto"/>
              </a:rPr>
              <a:t>g</a:t>
            </a:r>
            <a:r>
              <a:t>=3 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iscrete loga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A9BF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Discrete logarithms</a:t>
            </a:r>
          </a:p>
        </p:txBody>
      </p:sp>
      <p:sp>
        <p:nvSpPr>
          <p:cNvPr id="184" name="Back to the regular integers, say I give yo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the regular integers, say I give you </a:t>
            </a:r>
            <a14:m>
              <m:oMath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q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8437591243259543</m:t>
                    </m:r>
                  </m:sup>
                </m:sSup>
              </m:oMath>
            </a14:m>
          </a:p>
          <a:p>
            <a:pPr/>
            <a:r>
              <a:t>and ask you to take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sub>
                </m:sSub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q</m:t>
                </m:r>
              </m:oMath>
            </a14:m>
          </a:p>
          <a:p>
            <a:pPr/>
          </a:p>
          <a:p>
            <a:pPr/>
            <a:r>
              <a:t>Logarithms, over integers, are tractable. But what about in </a:t>
            </a:r>
            <a14:m>
              <m:oMath>
                <m:sSubSup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sub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bSup>
              </m:oMath>
            </a14:m>
            <a:r>
              <a:t>?</a:t>
            </a:r>
          </a:p>
          <a:p>
            <a:pPr/>
          </a:p>
          <a:p>
            <a:pPr/>
            <a:r>
              <a:t>No known efficient solution to DLog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iffie-Hellman (1976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7687">
              <a:lnSpc>
                <a:spcPct val="70000"/>
              </a:lnSpc>
              <a:defRPr spc="-300" sz="6000">
                <a:solidFill>
                  <a:srgbClr val="9A9BF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Diffie-Hellman (1976)</a:t>
            </a:r>
          </a:p>
        </p:txBody>
      </p:sp>
      <p:pic>
        <p:nvPicPr>
          <p:cNvPr id="18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9843" y="2678906"/>
            <a:ext cx="8882064" cy="5578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Roboto"/>
        <a:ea typeface="Roboto"/>
        <a:cs typeface="Robot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-64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Roboto"/>
        <a:ea typeface="Roboto"/>
        <a:cs typeface="Robot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-64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